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enor Sans" charset="1" panose="02000000000000000000"/>
      <p:regular r:id="rId19"/>
    </p:embeddedFont>
    <p:embeddedFont>
      <p:font typeface="Clear Sans" charset="1" panose="020B0503030202020304"/>
      <p:regular r:id="rId20"/>
    </p:embeddedFont>
    <p:embeddedFont>
      <p:font typeface="Carlito" charset="1" panose="020F0502020204030204"/>
      <p:regular r:id="rId21"/>
    </p:embeddedFont>
    <p:embeddedFont>
      <p:font typeface="Radley Italics" charset="1" panose="00000500000000000000"/>
      <p:regular r:id="rId22"/>
    </p:embeddedFont>
    <p:embeddedFont>
      <p:font typeface="Radley" charset="1" panose="00000500000000000000"/>
      <p:regular r:id="rId23"/>
    </p:embeddedFont>
    <p:embeddedFont>
      <p:font typeface="Carlito Bold" charset="1" panose="020F0502020204030204"/>
      <p:regular r:id="rId24"/>
    </p:embeddedFont>
    <p:embeddedFont>
      <p:font typeface="The Youngest Serif" charset="1" panose="00000500000000000000"/>
      <p:regular r:id="rId25"/>
    </p:embeddedFont>
    <p:embeddedFont>
      <p:font typeface="Public Sans Bold"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https://www.fao.org/global-soil-partnership/pillars-action/1-soil-management/soils4nutrition/en/" TargetMode="External" Type="http://schemas.openxmlformats.org/officeDocument/2006/relationships/hyperlink"/><Relationship Id="rId4" Target="https://openknowledge.fao.org/items/ebe19244-9611-443c-a2a6-25cec697b361" TargetMode="External" Type="http://schemas.openxmlformats.org/officeDocument/2006/relationships/hyperlink"/><Relationship Id="rId5" Target="https://www.who.int/publications/m/item/the-state-of-food-security-and-nutrition-in-the-world-2025" TargetMode="External" Type="http://schemas.openxmlformats.org/officeDocument/2006/relationships/hyperlink"/><Relationship Id="rId6" Target="https://www.fao.org/newsroom/detail/better-land--soil-and-water-management-key-to-feeding-10-billion-people--fao-warns/en/" TargetMode="External" Type="http://schemas.openxmlformats.org/officeDocument/2006/relationships/hyperlink"/><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0.png" Type="http://schemas.openxmlformats.org/officeDocument/2006/relationships/image"/><Relationship Id="rId8"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08577" y="1956768"/>
            <a:ext cx="6115050" cy="7594408"/>
            <a:chOff x="0" y="0"/>
            <a:chExt cx="947381" cy="1176573"/>
          </a:xfrm>
        </p:grpSpPr>
        <p:sp>
          <p:nvSpPr>
            <p:cNvPr name="Freeform 3" id="3"/>
            <p:cNvSpPr/>
            <p:nvPr/>
          </p:nvSpPr>
          <p:spPr>
            <a:xfrm flipH="false" flipV="false" rot="0">
              <a:off x="0" y="0"/>
              <a:ext cx="947381" cy="1176572"/>
            </a:xfrm>
            <a:custGeom>
              <a:avLst/>
              <a:gdLst/>
              <a:ahLst/>
              <a:cxnLst/>
              <a:rect r="r" b="b" t="t" l="l"/>
              <a:pathLst>
                <a:path h="1176572" w="947381">
                  <a:moveTo>
                    <a:pt x="0" y="0"/>
                  </a:moveTo>
                  <a:lnTo>
                    <a:pt x="947381" y="0"/>
                  </a:lnTo>
                  <a:lnTo>
                    <a:pt x="947381" y="1176572"/>
                  </a:lnTo>
                  <a:lnTo>
                    <a:pt x="0" y="1176572"/>
                  </a:lnTo>
                  <a:close/>
                </a:path>
              </a:pathLst>
            </a:custGeom>
            <a:blipFill>
              <a:blip r:embed="rId2"/>
              <a:stretch>
                <a:fillRect l="0" t="-17806" r="0" b="-17806"/>
              </a:stretch>
            </a:blipFill>
          </p:spPr>
        </p:sp>
      </p:grpSp>
      <p:sp>
        <p:nvSpPr>
          <p:cNvPr name="Freeform 4" id="4"/>
          <p:cNvSpPr/>
          <p:nvPr/>
        </p:nvSpPr>
        <p:spPr>
          <a:xfrm flipH="false" flipV="false" rot="0">
            <a:off x="8571145" y="8006576"/>
            <a:ext cx="6274865" cy="4114800"/>
          </a:xfrm>
          <a:custGeom>
            <a:avLst/>
            <a:gdLst/>
            <a:ahLst/>
            <a:cxnLst/>
            <a:rect r="r" b="b" t="t" l="l"/>
            <a:pathLst>
              <a:path h="4114800" w="6274865">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484471" y="2469569"/>
            <a:ext cx="9324179" cy="1760500"/>
            <a:chOff x="0" y="0"/>
            <a:chExt cx="12432239" cy="2347334"/>
          </a:xfrm>
        </p:grpSpPr>
        <p:sp>
          <p:nvSpPr>
            <p:cNvPr name="TextBox 6" id="6"/>
            <p:cNvSpPr txBox="true"/>
            <p:nvPr/>
          </p:nvSpPr>
          <p:spPr>
            <a:xfrm rot="0">
              <a:off x="0" y="171450"/>
              <a:ext cx="12432239" cy="1856321"/>
            </a:xfrm>
            <a:prstGeom prst="rect">
              <a:avLst/>
            </a:prstGeom>
          </p:spPr>
          <p:txBody>
            <a:bodyPr anchor="t" rtlCol="false" tIns="0" lIns="0" bIns="0" rIns="0">
              <a:spAutoFit/>
            </a:bodyPr>
            <a:lstStyle/>
            <a:p>
              <a:pPr algn="l" marL="0" indent="0" lvl="0">
                <a:lnSpc>
                  <a:spcPts val="10000"/>
                </a:lnSpc>
              </a:pPr>
              <a:r>
                <a:rPr lang="en-US" sz="10000" spc="-200">
                  <a:solidFill>
                    <a:srgbClr val="336B3E"/>
                  </a:solidFill>
                  <a:latin typeface="Tenor Sans"/>
                  <a:ea typeface="Tenor Sans"/>
                  <a:cs typeface="Tenor Sans"/>
                  <a:sym typeface="Tenor Sans"/>
                </a:rPr>
                <a:t>SOIL TO SOUL</a:t>
              </a:r>
            </a:p>
          </p:txBody>
        </p:sp>
        <p:sp>
          <p:nvSpPr>
            <p:cNvPr name="TextBox 7" id="7"/>
            <p:cNvSpPr txBox="true"/>
            <p:nvPr/>
          </p:nvSpPr>
          <p:spPr>
            <a:xfrm rot="0">
              <a:off x="292631" y="1651058"/>
              <a:ext cx="11846978" cy="69627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164E7C"/>
                  </a:solidFill>
                  <a:latin typeface="Clear Sans"/>
                  <a:ea typeface="Clear Sans"/>
                  <a:cs typeface="Clear Sans"/>
                  <a:sym typeface="Clear Sans"/>
                </a:rPr>
                <a:t>AI-BA</a:t>
              </a:r>
              <a:r>
                <a:rPr lang="en-US" sz="3200">
                  <a:solidFill>
                    <a:srgbClr val="164E7C"/>
                  </a:solidFill>
                  <a:latin typeface="Clear Sans"/>
                  <a:ea typeface="Clear Sans"/>
                  <a:cs typeface="Clear Sans"/>
                  <a:sym typeface="Clear Sans"/>
                </a:rPr>
                <a:t>SED NUTRITION EARLY WARNING SYSTEM</a:t>
              </a:r>
            </a:p>
          </p:txBody>
        </p:sp>
      </p:grpSp>
      <p:sp>
        <p:nvSpPr>
          <p:cNvPr name="TextBox 8" id="8"/>
          <p:cNvSpPr txBox="true"/>
          <p:nvPr/>
        </p:nvSpPr>
        <p:spPr>
          <a:xfrm rot="0">
            <a:off x="484471" y="4706222"/>
            <a:ext cx="3466454" cy="3048000"/>
          </a:xfrm>
          <a:prstGeom prst="rect">
            <a:avLst/>
          </a:prstGeom>
        </p:spPr>
        <p:txBody>
          <a:bodyPr anchor="t" rtlCol="false" tIns="0" lIns="0" bIns="0" rIns="0">
            <a:spAutoFit/>
          </a:bodyPr>
          <a:lstStyle/>
          <a:p>
            <a:pPr algn="l" marL="0" indent="0" lvl="0">
              <a:lnSpc>
                <a:spcPts val="2639"/>
              </a:lnSpc>
            </a:pPr>
            <a:r>
              <a:rPr lang="en-US" sz="2199">
                <a:solidFill>
                  <a:srgbClr val="4A7C59"/>
                </a:solidFill>
                <a:latin typeface="Carlito"/>
                <a:ea typeface="Carlito"/>
                <a:cs typeface="Carlito"/>
                <a:sym typeface="Carlito"/>
              </a:rPr>
              <a:t>Team Members </a:t>
            </a:r>
          </a:p>
          <a:p>
            <a:pPr algn="l" marL="0" indent="0" lvl="0">
              <a:lnSpc>
                <a:spcPts val="2639"/>
              </a:lnSpc>
            </a:pPr>
            <a:r>
              <a:rPr lang="en-US" sz="2199">
                <a:solidFill>
                  <a:srgbClr val="4A7C59"/>
                </a:solidFill>
                <a:latin typeface="Carlito"/>
                <a:ea typeface="Carlito"/>
                <a:cs typeface="Carlito"/>
                <a:sym typeface="Carlito"/>
              </a:rPr>
              <a:t>(PG – MCA):</a:t>
            </a:r>
          </a:p>
          <a:p>
            <a:pPr algn="l" marL="474979" indent="-237490" lvl="1">
              <a:lnSpc>
                <a:spcPts val="2639"/>
              </a:lnSpc>
              <a:buFont typeface="Arial"/>
              <a:buChar char="•"/>
            </a:pPr>
            <a:r>
              <a:rPr lang="en-US" sz="2199">
                <a:solidFill>
                  <a:srgbClr val="4A7C59"/>
                </a:solidFill>
                <a:latin typeface="Carlito"/>
                <a:ea typeface="Carlito"/>
                <a:cs typeface="Carlito"/>
                <a:sym typeface="Carlito"/>
              </a:rPr>
              <a:t>Pratham Chavda (17)</a:t>
            </a:r>
          </a:p>
          <a:p>
            <a:pPr algn="l" marL="474979" indent="-237490" lvl="1">
              <a:lnSpc>
                <a:spcPts val="2639"/>
              </a:lnSpc>
              <a:buFont typeface="Arial"/>
              <a:buChar char="•"/>
            </a:pPr>
            <a:r>
              <a:rPr lang="en-US" sz="2199">
                <a:solidFill>
                  <a:srgbClr val="4A7C59"/>
                </a:solidFill>
                <a:latin typeface="Carlito"/>
                <a:ea typeface="Carlito"/>
                <a:cs typeface="Carlito"/>
                <a:sym typeface="Carlito"/>
              </a:rPr>
              <a:t>Riddhi Chheda (18)</a:t>
            </a:r>
          </a:p>
          <a:p>
            <a:pPr algn="l" marL="474979" indent="-237490" lvl="1">
              <a:lnSpc>
                <a:spcPts val="2639"/>
              </a:lnSpc>
              <a:buFont typeface="Arial"/>
              <a:buChar char="•"/>
            </a:pPr>
            <a:r>
              <a:rPr lang="en-US" sz="2199">
                <a:solidFill>
                  <a:srgbClr val="4A7C59"/>
                </a:solidFill>
                <a:latin typeface="Carlito"/>
                <a:ea typeface="Carlito"/>
                <a:cs typeface="Carlito"/>
                <a:sym typeface="Carlito"/>
              </a:rPr>
              <a:t>Ramesh Chourasiya (19)</a:t>
            </a:r>
          </a:p>
          <a:p>
            <a:pPr algn="l" marL="474979" indent="-237490" lvl="1">
              <a:lnSpc>
                <a:spcPts val="2639"/>
              </a:lnSpc>
              <a:buFont typeface="Arial"/>
              <a:buChar char="•"/>
            </a:pPr>
            <a:r>
              <a:rPr lang="en-US" sz="2199">
                <a:solidFill>
                  <a:srgbClr val="4A7C59"/>
                </a:solidFill>
                <a:latin typeface="Carlito"/>
                <a:ea typeface="Carlito"/>
                <a:cs typeface="Carlito"/>
                <a:sym typeface="Carlito"/>
              </a:rPr>
              <a:t>Vedant Deshmukh (20)</a:t>
            </a:r>
          </a:p>
          <a:p>
            <a:pPr algn="l" marL="474979" indent="-237490" lvl="1">
              <a:lnSpc>
                <a:spcPts val="2639"/>
              </a:lnSpc>
              <a:buFont typeface="Arial"/>
              <a:buChar char="•"/>
            </a:pPr>
            <a:r>
              <a:rPr lang="en-US" sz="2199">
                <a:solidFill>
                  <a:srgbClr val="4A7C59"/>
                </a:solidFill>
                <a:latin typeface="Carlito"/>
                <a:ea typeface="Carlito"/>
                <a:cs typeface="Carlito"/>
                <a:sym typeface="Carlito"/>
              </a:rPr>
              <a:t>Sohan Devadiga (21)</a:t>
            </a:r>
          </a:p>
          <a:p>
            <a:pPr algn="l" marL="474979" indent="-237490" lvl="1">
              <a:lnSpc>
                <a:spcPts val="2639"/>
              </a:lnSpc>
              <a:buFont typeface="Arial"/>
              <a:buChar char="•"/>
            </a:pPr>
            <a:r>
              <a:rPr lang="en-US" sz="2199">
                <a:solidFill>
                  <a:srgbClr val="4A7C59"/>
                </a:solidFill>
                <a:latin typeface="Carlito"/>
                <a:ea typeface="Carlito"/>
                <a:cs typeface="Carlito"/>
                <a:sym typeface="Carlito"/>
              </a:rPr>
              <a:t>Gaurav Dixit (22)</a:t>
            </a:r>
          </a:p>
          <a:p>
            <a:pPr algn="l" marL="0" indent="0" lvl="0">
              <a:lnSpc>
                <a:spcPts val="2639"/>
              </a:lnSpc>
            </a:pPr>
          </a:p>
        </p:txBody>
      </p:sp>
      <p:sp>
        <p:nvSpPr>
          <p:cNvPr name="TextBox 9" id="9"/>
          <p:cNvSpPr txBox="true"/>
          <p:nvPr/>
        </p:nvSpPr>
        <p:spPr>
          <a:xfrm rot="0">
            <a:off x="4717677" y="4706222"/>
            <a:ext cx="3466454" cy="1047750"/>
          </a:xfrm>
          <a:prstGeom prst="rect">
            <a:avLst/>
          </a:prstGeom>
        </p:spPr>
        <p:txBody>
          <a:bodyPr anchor="t" rtlCol="false" tIns="0" lIns="0" bIns="0" rIns="0">
            <a:spAutoFit/>
          </a:bodyPr>
          <a:lstStyle/>
          <a:p>
            <a:pPr algn="l">
              <a:lnSpc>
                <a:spcPts val="2639"/>
              </a:lnSpc>
            </a:pPr>
            <a:r>
              <a:rPr lang="en-US" sz="2199">
                <a:solidFill>
                  <a:srgbClr val="4A7C59"/>
                </a:solidFill>
                <a:latin typeface="Carlito"/>
                <a:ea typeface="Carlito"/>
                <a:cs typeface="Carlito"/>
                <a:sym typeface="Carlito"/>
              </a:rPr>
              <a:t>Guided By:</a:t>
            </a:r>
          </a:p>
          <a:p>
            <a:pPr algn="l">
              <a:lnSpc>
                <a:spcPts val="2639"/>
              </a:lnSpc>
            </a:pPr>
            <a:r>
              <a:rPr lang="en-US" sz="2199">
                <a:solidFill>
                  <a:srgbClr val="4A7C59"/>
                </a:solidFill>
                <a:latin typeface="Carlito"/>
                <a:ea typeface="Carlito"/>
                <a:cs typeface="Carlito"/>
                <a:sym typeface="Carlito"/>
              </a:rPr>
              <a:t>Dr. A</a:t>
            </a:r>
            <a:r>
              <a:rPr lang="en-US" sz="2199">
                <a:solidFill>
                  <a:srgbClr val="4A7C59"/>
                </a:solidFill>
                <a:latin typeface="Carlito"/>
                <a:ea typeface="Carlito"/>
                <a:cs typeface="Carlito"/>
                <a:sym typeface="Carlito"/>
              </a:rPr>
              <a:t>shwini Renvikar</a:t>
            </a:r>
          </a:p>
          <a:p>
            <a:pPr algn="l" marL="0" indent="0" lvl="0">
              <a:lnSpc>
                <a:spcPts val="2639"/>
              </a:lnSpc>
            </a:pPr>
          </a:p>
        </p:txBody>
      </p:sp>
      <p:sp>
        <p:nvSpPr>
          <p:cNvPr name="TextBox 10" id="10"/>
          <p:cNvSpPr txBox="true"/>
          <p:nvPr/>
        </p:nvSpPr>
        <p:spPr>
          <a:xfrm rot="0">
            <a:off x="484471" y="7958951"/>
            <a:ext cx="9824918" cy="1381125"/>
          </a:xfrm>
          <a:prstGeom prst="rect">
            <a:avLst/>
          </a:prstGeom>
        </p:spPr>
        <p:txBody>
          <a:bodyPr anchor="t" rtlCol="false" tIns="0" lIns="0" bIns="0" rIns="0">
            <a:spAutoFit/>
          </a:bodyPr>
          <a:lstStyle/>
          <a:p>
            <a:pPr algn="l">
              <a:lnSpc>
                <a:spcPts val="2639"/>
              </a:lnSpc>
            </a:pPr>
            <a:r>
              <a:rPr lang="en-US" sz="2199">
                <a:solidFill>
                  <a:srgbClr val="4A7C59"/>
                </a:solidFill>
                <a:latin typeface="Carlito"/>
                <a:ea typeface="Carlito"/>
                <a:cs typeface="Carlito"/>
                <a:sym typeface="Carlito"/>
              </a:rPr>
              <a:t>Inst</a:t>
            </a:r>
            <a:r>
              <a:rPr lang="en-US" sz="2199">
                <a:solidFill>
                  <a:srgbClr val="4A7C59"/>
                </a:solidFill>
                <a:latin typeface="Carlito"/>
                <a:ea typeface="Carlito"/>
                <a:cs typeface="Carlito"/>
                <a:sym typeface="Carlito"/>
              </a:rPr>
              <a:t>itute:</a:t>
            </a:r>
          </a:p>
          <a:p>
            <a:pPr algn="l" marL="0" indent="0" lvl="0">
              <a:lnSpc>
                <a:spcPts val="2639"/>
              </a:lnSpc>
            </a:pPr>
            <a:r>
              <a:rPr lang="en-US" sz="2199">
                <a:solidFill>
                  <a:srgbClr val="4A7C59"/>
                </a:solidFill>
                <a:latin typeface="Carlito"/>
                <a:ea typeface="Carlito"/>
                <a:cs typeface="Carlito"/>
                <a:sym typeface="Carlito"/>
              </a:rPr>
              <a:t>Thaku</a:t>
            </a:r>
            <a:r>
              <a:rPr lang="en-US" sz="2199">
                <a:solidFill>
                  <a:srgbClr val="4A7C59"/>
                </a:solidFill>
                <a:latin typeface="Carlito"/>
                <a:ea typeface="Carlito"/>
                <a:cs typeface="Carlito"/>
                <a:sym typeface="Carlito"/>
              </a:rPr>
              <a:t>r In</a:t>
            </a:r>
            <a:r>
              <a:rPr lang="en-US" sz="2199">
                <a:solidFill>
                  <a:srgbClr val="4A7C59"/>
                </a:solidFill>
                <a:latin typeface="Carlito"/>
                <a:ea typeface="Carlito"/>
                <a:cs typeface="Carlito"/>
                <a:sym typeface="Carlito"/>
              </a:rPr>
              <a:t>stitute of Management Studies, Career Development &amp; Research (TIMSCDR)</a:t>
            </a:r>
          </a:p>
          <a:p>
            <a:pPr algn="l">
              <a:lnSpc>
                <a:spcPts val="2639"/>
              </a:lnSpc>
            </a:pPr>
            <a:r>
              <a:rPr lang="en-US" sz="2199">
                <a:solidFill>
                  <a:srgbClr val="4A7C59"/>
                </a:solidFill>
                <a:latin typeface="Carlito"/>
                <a:ea typeface="Carlito"/>
                <a:cs typeface="Carlito"/>
                <a:sym typeface="Carlito"/>
              </a:rPr>
              <a:t> Mumbai University</a:t>
            </a:r>
          </a:p>
          <a:p>
            <a:pPr algn="l" marL="0" indent="0" lvl="0">
              <a:lnSpc>
                <a:spcPts val="2639"/>
              </a:lnSpc>
            </a:pPr>
          </a:p>
        </p:txBody>
      </p:sp>
      <p:grpSp>
        <p:nvGrpSpPr>
          <p:cNvPr name="Group 11" id="11"/>
          <p:cNvGrpSpPr/>
          <p:nvPr/>
        </p:nvGrpSpPr>
        <p:grpSpPr>
          <a:xfrm rot="0">
            <a:off x="2279174" y="0"/>
            <a:ext cx="12543455" cy="1456049"/>
            <a:chOff x="0" y="0"/>
            <a:chExt cx="2860312" cy="332026"/>
          </a:xfrm>
        </p:grpSpPr>
        <p:sp>
          <p:nvSpPr>
            <p:cNvPr name="Freeform 12" id="12"/>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5"/>
              <a:stretch>
                <a:fillRect l="0" t="-6534" r="0" b="-6534"/>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2233520"/>
            <a:ext cx="8096909" cy="1004572"/>
          </a:xfrm>
          <a:prstGeom prst="rect">
            <a:avLst/>
          </a:prstGeom>
        </p:spPr>
        <p:txBody>
          <a:bodyPr anchor="t" rtlCol="false" tIns="0" lIns="0" bIns="0" rIns="0">
            <a:spAutoFit/>
          </a:bodyPr>
          <a:lstStyle/>
          <a:p>
            <a:pPr algn="ctr" marL="0" indent="0" lvl="0">
              <a:lnSpc>
                <a:spcPts val="7840"/>
              </a:lnSpc>
              <a:spcBef>
                <a:spcPct val="0"/>
              </a:spcBef>
            </a:pPr>
            <a:r>
              <a:rPr lang="en-US" sz="7000">
                <a:solidFill>
                  <a:srgbClr val="4A7C59"/>
                </a:solidFill>
                <a:latin typeface="Radley"/>
                <a:ea typeface="Radley"/>
                <a:cs typeface="Radley"/>
                <a:sym typeface="Radley"/>
              </a:rPr>
              <a:t>Key Areas of Focus</a:t>
            </a:r>
          </a:p>
        </p:txBody>
      </p:sp>
      <p:grpSp>
        <p:nvGrpSpPr>
          <p:cNvPr name="Group 3" id="3"/>
          <p:cNvGrpSpPr/>
          <p:nvPr/>
        </p:nvGrpSpPr>
        <p:grpSpPr>
          <a:xfrm rot="0">
            <a:off x="400215" y="4505939"/>
            <a:ext cx="3476954" cy="1096125"/>
            <a:chOff x="0" y="0"/>
            <a:chExt cx="4635939" cy="1461500"/>
          </a:xfrm>
        </p:grpSpPr>
        <p:sp>
          <p:nvSpPr>
            <p:cNvPr name="TextBox 4" id="4"/>
            <p:cNvSpPr txBox="true"/>
            <p:nvPr/>
          </p:nvSpPr>
          <p:spPr>
            <a:xfrm rot="0">
              <a:off x="0" y="-47625"/>
              <a:ext cx="4635939" cy="601684"/>
            </a:xfrm>
            <a:prstGeom prst="rect">
              <a:avLst/>
            </a:prstGeom>
          </p:spPr>
          <p:txBody>
            <a:bodyPr anchor="t" rtlCol="false" tIns="0" lIns="0" bIns="0" rIns="0">
              <a:spAutoFit/>
            </a:bodyPr>
            <a:lstStyle/>
            <a:p>
              <a:pPr algn="l" marL="0" indent="0" lvl="0">
                <a:lnSpc>
                  <a:spcPts val="3870"/>
                </a:lnSpc>
                <a:spcBef>
                  <a:spcPct val="0"/>
                </a:spcBef>
              </a:pPr>
              <a:r>
                <a:rPr lang="en-US" sz="2764">
                  <a:solidFill>
                    <a:srgbClr val="4A7C59"/>
                  </a:solidFill>
                  <a:latin typeface="Radley"/>
                  <a:ea typeface="Radley"/>
                  <a:cs typeface="Radley"/>
                  <a:sym typeface="Radley"/>
                </a:rPr>
                <a:t>Soil Degradation</a:t>
              </a:r>
            </a:p>
          </p:txBody>
        </p:sp>
        <p:sp>
          <p:nvSpPr>
            <p:cNvPr name="TextBox 5" id="5"/>
            <p:cNvSpPr txBox="true"/>
            <p:nvPr/>
          </p:nvSpPr>
          <p:spPr>
            <a:xfrm rot="0">
              <a:off x="0" y="528262"/>
              <a:ext cx="4635939" cy="933238"/>
            </a:xfrm>
            <a:prstGeom prst="rect">
              <a:avLst/>
            </a:prstGeom>
          </p:spPr>
          <p:txBody>
            <a:bodyPr anchor="t" rtlCol="false" tIns="0" lIns="0" bIns="0" rIns="0">
              <a:spAutoFit/>
            </a:bodyPr>
            <a:lstStyle/>
            <a:p>
              <a:pPr algn="l" marL="0" indent="0" lvl="0">
                <a:lnSpc>
                  <a:spcPts val="2764"/>
                </a:lnSpc>
              </a:pPr>
              <a:r>
                <a:rPr lang="en-US" sz="1974">
                  <a:solidFill>
                    <a:srgbClr val="4A7C59"/>
                  </a:solidFill>
                  <a:latin typeface="Carlito"/>
                  <a:ea typeface="Carlito"/>
                  <a:cs typeface="Carlito"/>
                  <a:sym typeface="Carlito"/>
                </a:rPr>
                <a:t>Nutrient loss impacts crop health significantly</a:t>
              </a:r>
            </a:p>
          </p:txBody>
        </p:sp>
      </p:grpSp>
      <p:grpSp>
        <p:nvGrpSpPr>
          <p:cNvPr name="Group 6" id="6"/>
          <p:cNvGrpSpPr/>
          <p:nvPr/>
        </p:nvGrpSpPr>
        <p:grpSpPr>
          <a:xfrm rot="0">
            <a:off x="9296400" y="4448925"/>
            <a:ext cx="3476954" cy="1153139"/>
            <a:chOff x="0" y="0"/>
            <a:chExt cx="4635939" cy="1537518"/>
          </a:xfrm>
        </p:grpSpPr>
        <p:sp>
          <p:nvSpPr>
            <p:cNvPr name="TextBox 7" id="7"/>
            <p:cNvSpPr txBox="true"/>
            <p:nvPr/>
          </p:nvSpPr>
          <p:spPr>
            <a:xfrm rot="0">
              <a:off x="0" y="-47625"/>
              <a:ext cx="4635939" cy="601684"/>
            </a:xfrm>
            <a:prstGeom prst="rect">
              <a:avLst/>
            </a:prstGeom>
          </p:spPr>
          <p:txBody>
            <a:bodyPr anchor="t" rtlCol="false" tIns="0" lIns="0" bIns="0" rIns="0">
              <a:spAutoFit/>
            </a:bodyPr>
            <a:lstStyle/>
            <a:p>
              <a:pPr algn="l" marL="0" indent="0" lvl="0">
                <a:lnSpc>
                  <a:spcPts val="3870"/>
                </a:lnSpc>
                <a:spcBef>
                  <a:spcPct val="0"/>
                </a:spcBef>
              </a:pPr>
              <a:r>
                <a:rPr lang="en-US" sz="2764">
                  <a:solidFill>
                    <a:srgbClr val="4A7C59"/>
                  </a:solidFill>
                  <a:latin typeface="Radley"/>
                  <a:ea typeface="Radley"/>
                  <a:cs typeface="Radley"/>
                  <a:sym typeface="Radley"/>
                </a:rPr>
                <a:t>Integrated System</a:t>
              </a:r>
            </a:p>
          </p:txBody>
        </p:sp>
        <p:sp>
          <p:nvSpPr>
            <p:cNvPr name="TextBox 8" id="8"/>
            <p:cNvSpPr txBox="true"/>
            <p:nvPr/>
          </p:nvSpPr>
          <p:spPr>
            <a:xfrm rot="0">
              <a:off x="0" y="604280"/>
              <a:ext cx="4635939" cy="933238"/>
            </a:xfrm>
            <a:prstGeom prst="rect">
              <a:avLst/>
            </a:prstGeom>
          </p:spPr>
          <p:txBody>
            <a:bodyPr anchor="t" rtlCol="false" tIns="0" lIns="0" bIns="0" rIns="0">
              <a:spAutoFit/>
            </a:bodyPr>
            <a:lstStyle/>
            <a:p>
              <a:pPr algn="l" marL="0" indent="0" lvl="0">
                <a:lnSpc>
                  <a:spcPts val="2764"/>
                </a:lnSpc>
                <a:spcBef>
                  <a:spcPct val="0"/>
                </a:spcBef>
              </a:pPr>
              <a:r>
                <a:rPr lang="en-US" sz="1974" strike="noStrike" u="none">
                  <a:solidFill>
                    <a:srgbClr val="4A7C59"/>
                  </a:solidFill>
                  <a:latin typeface="Carlito"/>
                  <a:ea typeface="Carlito"/>
                  <a:cs typeface="Carlito"/>
                  <a:sym typeface="Carlito"/>
                </a:rPr>
                <a:t>No links between soil and health data</a:t>
              </a:r>
            </a:p>
          </p:txBody>
        </p:sp>
      </p:grpSp>
      <p:grpSp>
        <p:nvGrpSpPr>
          <p:cNvPr name="Group 9" id="9"/>
          <p:cNvGrpSpPr/>
          <p:nvPr/>
        </p:nvGrpSpPr>
        <p:grpSpPr>
          <a:xfrm rot="0">
            <a:off x="5050488" y="4505939"/>
            <a:ext cx="3407712" cy="1096125"/>
            <a:chOff x="0" y="0"/>
            <a:chExt cx="4543615" cy="1461500"/>
          </a:xfrm>
        </p:grpSpPr>
        <p:sp>
          <p:nvSpPr>
            <p:cNvPr name="TextBox 10" id="10"/>
            <p:cNvSpPr txBox="true"/>
            <p:nvPr/>
          </p:nvSpPr>
          <p:spPr>
            <a:xfrm rot="0">
              <a:off x="0" y="-47625"/>
              <a:ext cx="4543615" cy="601684"/>
            </a:xfrm>
            <a:prstGeom prst="rect">
              <a:avLst/>
            </a:prstGeom>
          </p:spPr>
          <p:txBody>
            <a:bodyPr anchor="t" rtlCol="false" tIns="0" lIns="0" bIns="0" rIns="0">
              <a:spAutoFit/>
            </a:bodyPr>
            <a:lstStyle/>
            <a:p>
              <a:pPr algn="l" marL="0" indent="0" lvl="0">
                <a:lnSpc>
                  <a:spcPts val="3870"/>
                </a:lnSpc>
                <a:spcBef>
                  <a:spcPct val="0"/>
                </a:spcBef>
              </a:pPr>
              <a:r>
                <a:rPr lang="en-US" sz="2764">
                  <a:solidFill>
                    <a:srgbClr val="4A7C59"/>
                  </a:solidFill>
                  <a:latin typeface="Radley"/>
                  <a:ea typeface="Radley"/>
                  <a:cs typeface="Radley"/>
                  <a:sym typeface="Radley"/>
                </a:rPr>
                <a:t>Crop Nutrition</a:t>
              </a:r>
            </a:p>
          </p:txBody>
        </p:sp>
        <p:sp>
          <p:nvSpPr>
            <p:cNvPr name="TextBox 11" id="11"/>
            <p:cNvSpPr txBox="true"/>
            <p:nvPr/>
          </p:nvSpPr>
          <p:spPr>
            <a:xfrm rot="0">
              <a:off x="0" y="528262"/>
              <a:ext cx="4543615" cy="933238"/>
            </a:xfrm>
            <a:prstGeom prst="rect">
              <a:avLst/>
            </a:prstGeom>
          </p:spPr>
          <p:txBody>
            <a:bodyPr anchor="t" rtlCol="false" tIns="0" lIns="0" bIns="0" rIns="0">
              <a:spAutoFit/>
            </a:bodyPr>
            <a:lstStyle/>
            <a:p>
              <a:pPr algn="l" marL="0" indent="0" lvl="0">
                <a:lnSpc>
                  <a:spcPts val="2764"/>
                </a:lnSpc>
                <a:spcBef>
                  <a:spcPct val="0"/>
                </a:spcBef>
              </a:pPr>
              <a:r>
                <a:rPr lang="en-US" sz="1974" strike="noStrike" u="none">
                  <a:solidFill>
                    <a:srgbClr val="4A7C59"/>
                  </a:solidFill>
                  <a:latin typeface="Carlito"/>
                  <a:ea typeface="Carlito"/>
                  <a:cs typeface="Carlito"/>
                  <a:sym typeface="Carlito"/>
                </a:rPr>
                <a:t>Poor nutrition leads to health issues</a:t>
              </a:r>
            </a:p>
          </p:txBody>
        </p:sp>
      </p:grpSp>
      <p:grpSp>
        <p:nvGrpSpPr>
          <p:cNvPr name="Group 12" id="12"/>
          <p:cNvGrpSpPr/>
          <p:nvPr/>
        </p:nvGrpSpPr>
        <p:grpSpPr>
          <a:xfrm rot="0">
            <a:off x="9296400" y="5831486"/>
            <a:ext cx="3476954" cy="3788764"/>
            <a:chOff x="0" y="0"/>
            <a:chExt cx="1496014" cy="1630175"/>
          </a:xfrm>
        </p:grpSpPr>
        <p:sp>
          <p:nvSpPr>
            <p:cNvPr name="Freeform 13" id="13"/>
            <p:cNvSpPr/>
            <p:nvPr/>
          </p:nvSpPr>
          <p:spPr>
            <a:xfrm flipH="false" flipV="false" rot="0">
              <a:off x="0" y="0"/>
              <a:ext cx="1496014" cy="1630175"/>
            </a:xfrm>
            <a:custGeom>
              <a:avLst/>
              <a:gdLst/>
              <a:ahLst/>
              <a:cxnLst/>
              <a:rect r="r" b="b" t="t" l="l"/>
              <a:pathLst>
                <a:path h="1630175" w="1496014">
                  <a:moveTo>
                    <a:pt x="0" y="0"/>
                  </a:moveTo>
                  <a:lnTo>
                    <a:pt x="1496014" y="0"/>
                  </a:lnTo>
                  <a:lnTo>
                    <a:pt x="1496014" y="1630175"/>
                  </a:lnTo>
                  <a:lnTo>
                    <a:pt x="0" y="1630175"/>
                  </a:lnTo>
                  <a:close/>
                </a:path>
              </a:pathLst>
            </a:custGeom>
            <a:blipFill>
              <a:blip r:embed="rId2"/>
              <a:stretch>
                <a:fillRect l="0" t="-3903" r="0" b="-3903"/>
              </a:stretch>
            </a:blipFill>
          </p:spPr>
        </p:sp>
      </p:grpSp>
      <p:grpSp>
        <p:nvGrpSpPr>
          <p:cNvPr name="Group 14" id="14"/>
          <p:cNvGrpSpPr/>
          <p:nvPr/>
        </p:nvGrpSpPr>
        <p:grpSpPr>
          <a:xfrm rot="0">
            <a:off x="4981575" y="5831486"/>
            <a:ext cx="3569326" cy="3788764"/>
            <a:chOff x="0" y="0"/>
            <a:chExt cx="1535759" cy="1630175"/>
          </a:xfrm>
        </p:grpSpPr>
        <p:sp>
          <p:nvSpPr>
            <p:cNvPr name="Freeform 15" id="15"/>
            <p:cNvSpPr/>
            <p:nvPr/>
          </p:nvSpPr>
          <p:spPr>
            <a:xfrm flipH="false" flipV="false" rot="0">
              <a:off x="0" y="0"/>
              <a:ext cx="1535759" cy="1630175"/>
            </a:xfrm>
            <a:custGeom>
              <a:avLst/>
              <a:gdLst/>
              <a:ahLst/>
              <a:cxnLst/>
              <a:rect r="r" b="b" t="t" l="l"/>
              <a:pathLst>
                <a:path h="1630175" w="1535759">
                  <a:moveTo>
                    <a:pt x="0" y="0"/>
                  </a:moveTo>
                  <a:lnTo>
                    <a:pt x="1535759" y="0"/>
                  </a:lnTo>
                  <a:lnTo>
                    <a:pt x="1535759" y="1630175"/>
                  </a:lnTo>
                  <a:lnTo>
                    <a:pt x="0" y="1630175"/>
                  </a:lnTo>
                  <a:close/>
                </a:path>
              </a:pathLst>
            </a:custGeom>
            <a:blipFill>
              <a:blip r:embed="rId3"/>
              <a:stretch>
                <a:fillRect l="0" t="-5335" r="0" b="-5335"/>
              </a:stretch>
            </a:blipFill>
          </p:spPr>
        </p:sp>
      </p:grpSp>
      <p:grpSp>
        <p:nvGrpSpPr>
          <p:cNvPr name="Group 16" id="16"/>
          <p:cNvGrpSpPr/>
          <p:nvPr/>
        </p:nvGrpSpPr>
        <p:grpSpPr>
          <a:xfrm rot="0">
            <a:off x="400215" y="5831486"/>
            <a:ext cx="4010025" cy="3788764"/>
            <a:chOff x="0" y="0"/>
            <a:chExt cx="879848" cy="831300"/>
          </a:xfrm>
        </p:grpSpPr>
        <p:sp>
          <p:nvSpPr>
            <p:cNvPr name="Freeform 17" id="17"/>
            <p:cNvSpPr/>
            <p:nvPr/>
          </p:nvSpPr>
          <p:spPr>
            <a:xfrm flipH="false" flipV="false" rot="0">
              <a:off x="0" y="0"/>
              <a:ext cx="879848" cy="831300"/>
            </a:xfrm>
            <a:custGeom>
              <a:avLst/>
              <a:gdLst/>
              <a:ahLst/>
              <a:cxnLst/>
              <a:rect r="r" b="b" t="t" l="l"/>
              <a:pathLst>
                <a:path h="831300" w="879848">
                  <a:moveTo>
                    <a:pt x="0" y="0"/>
                  </a:moveTo>
                  <a:lnTo>
                    <a:pt x="879848" y="0"/>
                  </a:lnTo>
                  <a:lnTo>
                    <a:pt x="879848" y="831300"/>
                  </a:lnTo>
                  <a:lnTo>
                    <a:pt x="0" y="831300"/>
                  </a:lnTo>
                  <a:close/>
                </a:path>
              </a:pathLst>
            </a:custGeom>
            <a:blipFill>
              <a:blip r:embed="rId4"/>
              <a:stretch>
                <a:fillRect l="0" t="-12167" r="0" b="-12167"/>
              </a:stretch>
            </a:blipFill>
          </p:spPr>
        </p:sp>
      </p:grpSp>
      <p:grpSp>
        <p:nvGrpSpPr>
          <p:cNvPr name="Group 18" id="18"/>
          <p:cNvGrpSpPr/>
          <p:nvPr/>
        </p:nvGrpSpPr>
        <p:grpSpPr>
          <a:xfrm rot="0">
            <a:off x="13611554" y="5831486"/>
            <a:ext cx="3319384" cy="3788764"/>
            <a:chOff x="0" y="0"/>
            <a:chExt cx="1428217" cy="1630175"/>
          </a:xfrm>
        </p:grpSpPr>
        <p:sp>
          <p:nvSpPr>
            <p:cNvPr name="Freeform 19" id="19"/>
            <p:cNvSpPr/>
            <p:nvPr/>
          </p:nvSpPr>
          <p:spPr>
            <a:xfrm flipH="false" flipV="false" rot="0">
              <a:off x="0" y="0"/>
              <a:ext cx="1428217" cy="1630175"/>
            </a:xfrm>
            <a:custGeom>
              <a:avLst/>
              <a:gdLst/>
              <a:ahLst/>
              <a:cxnLst/>
              <a:rect r="r" b="b" t="t" l="l"/>
              <a:pathLst>
                <a:path h="1630175" w="1428217">
                  <a:moveTo>
                    <a:pt x="0" y="0"/>
                  </a:moveTo>
                  <a:lnTo>
                    <a:pt x="1428217" y="0"/>
                  </a:lnTo>
                  <a:lnTo>
                    <a:pt x="1428217" y="1630175"/>
                  </a:lnTo>
                  <a:lnTo>
                    <a:pt x="0" y="1630175"/>
                  </a:lnTo>
                  <a:close/>
                </a:path>
              </a:pathLst>
            </a:custGeom>
            <a:blipFill>
              <a:blip r:embed="rId5"/>
              <a:stretch>
                <a:fillRect l="0" t="-1460" r="0" b="-1460"/>
              </a:stretch>
            </a:blipFill>
          </p:spPr>
        </p:sp>
      </p:grpSp>
      <p:grpSp>
        <p:nvGrpSpPr>
          <p:cNvPr name="Group 20" id="20"/>
          <p:cNvGrpSpPr/>
          <p:nvPr/>
        </p:nvGrpSpPr>
        <p:grpSpPr>
          <a:xfrm rot="0">
            <a:off x="13611554" y="4448925"/>
            <a:ext cx="3476954" cy="1153139"/>
            <a:chOff x="0" y="0"/>
            <a:chExt cx="4635939" cy="1537518"/>
          </a:xfrm>
        </p:grpSpPr>
        <p:sp>
          <p:nvSpPr>
            <p:cNvPr name="TextBox 21" id="21"/>
            <p:cNvSpPr txBox="true"/>
            <p:nvPr/>
          </p:nvSpPr>
          <p:spPr>
            <a:xfrm rot="0">
              <a:off x="0" y="-47625"/>
              <a:ext cx="4635939" cy="601684"/>
            </a:xfrm>
            <a:prstGeom prst="rect">
              <a:avLst/>
            </a:prstGeom>
          </p:spPr>
          <p:txBody>
            <a:bodyPr anchor="t" rtlCol="false" tIns="0" lIns="0" bIns="0" rIns="0">
              <a:spAutoFit/>
            </a:bodyPr>
            <a:lstStyle/>
            <a:p>
              <a:pPr algn="l" marL="0" indent="0" lvl="0">
                <a:lnSpc>
                  <a:spcPts val="3870"/>
                </a:lnSpc>
                <a:spcBef>
                  <a:spcPct val="0"/>
                </a:spcBef>
              </a:pPr>
              <a:r>
                <a:rPr lang="en-US" sz="2764">
                  <a:solidFill>
                    <a:srgbClr val="4A7C59"/>
                  </a:solidFill>
                  <a:latin typeface="Radley"/>
                  <a:ea typeface="Radley"/>
                  <a:cs typeface="Radley"/>
                  <a:sym typeface="Radley"/>
                </a:rPr>
                <a:t>Early Warning</a:t>
              </a:r>
            </a:p>
          </p:txBody>
        </p:sp>
        <p:sp>
          <p:nvSpPr>
            <p:cNvPr name="TextBox 22" id="22"/>
            <p:cNvSpPr txBox="true"/>
            <p:nvPr/>
          </p:nvSpPr>
          <p:spPr>
            <a:xfrm rot="0">
              <a:off x="0" y="604280"/>
              <a:ext cx="4635939" cy="933238"/>
            </a:xfrm>
            <a:prstGeom prst="rect">
              <a:avLst/>
            </a:prstGeom>
          </p:spPr>
          <p:txBody>
            <a:bodyPr anchor="t" rtlCol="false" tIns="0" lIns="0" bIns="0" rIns="0">
              <a:spAutoFit/>
            </a:bodyPr>
            <a:lstStyle/>
            <a:p>
              <a:pPr algn="l" marL="0" indent="0" lvl="0">
                <a:lnSpc>
                  <a:spcPts val="2764"/>
                </a:lnSpc>
                <a:spcBef>
                  <a:spcPct val="0"/>
                </a:spcBef>
              </a:pPr>
              <a:r>
                <a:rPr lang="en-US" sz="1974" strike="noStrike" u="none">
                  <a:solidFill>
                    <a:srgbClr val="4A7C59"/>
                  </a:solidFill>
                  <a:latin typeface="Carlito"/>
                  <a:ea typeface="Carlito"/>
                  <a:cs typeface="Carlito"/>
                  <a:sym typeface="Carlito"/>
                </a:rPr>
                <a:t>Delayed interventions worsen health outcomes</a:t>
              </a:r>
            </a:p>
          </p:txBody>
        </p:sp>
      </p:grpSp>
      <p:grpSp>
        <p:nvGrpSpPr>
          <p:cNvPr name="Group 23" id="23"/>
          <p:cNvGrpSpPr/>
          <p:nvPr/>
        </p:nvGrpSpPr>
        <p:grpSpPr>
          <a:xfrm rot="0">
            <a:off x="2279174" y="0"/>
            <a:ext cx="12543455" cy="1456049"/>
            <a:chOff x="0" y="0"/>
            <a:chExt cx="2860312" cy="332026"/>
          </a:xfrm>
        </p:grpSpPr>
        <p:sp>
          <p:nvSpPr>
            <p:cNvPr name="Freeform 24" id="24"/>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6"/>
              <a:stretch>
                <a:fillRect l="0" t="-6534" r="0" b="-6534"/>
              </a:stretch>
            </a:blipFill>
          </p:spPr>
        </p:sp>
      </p:grpSp>
      <p:sp>
        <p:nvSpPr>
          <p:cNvPr name="AutoShape 25" id="25"/>
          <p:cNvSpPr/>
          <p:nvPr/>
        </p:nvSpPr>
        <p:spPr>
          <a:xfrm>
            <a:off x="400215" y="3427697"/>
            <a:ext cx="8896185" cy="0"/>
          </a:xfrm>
          <a:prstGeom prst="line">
            <a:avLst/>
          </a:prstGeom>
          <a:ln cap="flat" w="19050">
            <a:solidFill>
              <a:srgbClr val="4A7C59"/>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22104" y="1828150"/>
            <a:ext cx="7437196" cy="7720149"/>
            <a:chOff x="0" y="0"/>
            <a:chExt cx="1217429" cy="1263747"/>
          </a:xfrm>
        </p:grpSpPr>
        <p:sp>
          <p:nvSpPr>
            <p:cNvPr name="Freeform 3" id="3"/>
            <p:cNvSpPr/>
            <p:nvPr/>
          </p:nvSpPr>
          <p:spPr>
            <a:xfrm flipH="false" flipV="false" rot="0">
              <a:off x="0" y="0"/>
              <a:ext cx="1217429" cy="1263747"/>
            </a:xfrm>
            <a:custGeom>
              <a:avLst/>
              <a:gdLst/>
              <a:ahLst/>
              <a:cxnLst/>
              <a:rect r="r" b="b" t="t" l="l"/>
              <a:pathLst>
                <a:path h="1263747" w="1217429">
                  <a:moveTo>
                    <a:pt x="0" y="0"/>
                  </a:moveTo>
                  <a:lnTo>
                    <a:pt x="1217429" y="0"/>
                  </a:lnTo>
                  <a:lnTo>
                    <a:pt x="1217429" y="1263747"/>
                  </a:lnTo>
                  <a:lnTo>
                    <a:pt x="0" y="1263747"/>
                  </a:lnTo>
                  <a:close/>
                </a:path>
              </a:pathLst>
            </a:custGeom>
            <a:blipFill>
              <a:blip r:embed="rId2"/>
              <a:stretch>
                <a:fillRect l="0" t="-13378" r="0" b="-13378"/>
              </a:stretch>
            </a:blipFill>
          </p:spPr>
        </p:sp>
      </p:grpSp>
      <p:grpSp>
        <p:nvGrpSpPr>
          <p:cNvPr name="Group 4" id="4"/>
          <p:cNvGrpSpPr/>
          <p:nvPr/>
        </p:nvGrpSpPr>
        <p:grpSpPr>
          <a:xfrm rot="0">
            <a:off x="1008176" y="2212658"/>
            <a:ext cx="7230865" cy="5861685"/>
            <a:chOff x="0" y="0"/>
            <a:chExt cx="9641153" cy="7815580"/>
          </a:xfrm>
        </p:grpSpPr>
        <p:sp>
          <p:nvSpPr>
            <p:cNvPr name="TextBox 5" id="5"/>
            <p:cNvSpPr txBox="true"/>
            <p:nvPr/>
          </p:nvSpPr>
          <p:spPr>
            <a:xfrm rot="0">
              <a:off x="26326" y="57150"/>
              <a:ext cx="9614826"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4A7C59"/>
                  </a:solidFill>
                  <a:latin typeface="Radley Italics"/>
                  <a:ea typeface="Radley Italics"/>
                  <a:cs typeface="Radley Italics"/>
                  <a:sym typeface="Radley Italics"/>
                </a:rPr>
                <a:t>Conclusion</a:t>
              </a:r>
            </a:p>
          </p:txBody>
        </p:sp>
        <p:sp>
          <p:nvSpPr>
            <p:cNvPr name="TextBox 6" id="6"/>
            <p:cNvSpPr txBox="true"/>
            <p:nvPr/>
          </p:nvSpPr>
          <p:spPr>
            <a:xfrm rot="0">
              <a:off x="26326" y="2608580"/>
              <a:ext cx="9614826" cy="20955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7CB6E4"/>
                  </a:solidFill>
                  <a:latin typeface="Radley"/>
                  <a:ea typeface="Radley"/>
                  <a:cs typeface="Radley"/>
                  <a:sym typeface="Radley"/>
                </a:rPr>
                <a:t>Linking soil health, crop nutrition, and human well-being through AI insights</a:t>
              </a:r>
            </a:p>
          </p:txBody>
        </p:sp>
        <p:sp>
          <p:nvSpPr>
            <p:cNvPr name="AutoShape 7" id="7"/>
            <p:cNvSpPr/>
            <p:nvPr/>
          </p:nvSpPr>
          <p:spPr>
            <a:xfrm>
              <a:off x="0" y="2012104"/>
              <a:ext cx="9614826" cy="0"/>
            </a:xfrm>
            <a:prstGeom prst="line">
              <a:avLst/>
            </a:prstGeom>
            <a:ln cap="flat" w="25400">
              <a:solidFill>
                <a:srgbClr val="4A7C59"/>
              </a:solidFill>
              <a:prstDash val="solid"/>
              <a:headEnd type="none" len="sm" w="sm"/>
              <a:tailEnd type="none" len="sm" w="sm"/>
            </a:ln>
          </p:spPr>
        </p:sp>
        <p:sp>
          <p:nvSpPr>
            <p:cNvPr name="TextBox 8" id="8"/>
            <p:cNvSpPr txBox="true"/>
            <p:nvPr/>
          </p:nvSpPr>
          <p:spPr>
            <a:xfrm rot="0">
              <a:off x="26326" y="5339080"/>
              <a:ext cx="9588500" cy="2476500"/>
            </a:xfrm>
            <a:prstGeom prst="rect">
              <a:avLst/>
            </a:prstGeom>
          </p:spPr>
          <p:txBody>
            <a:bodyPr anchor="t" rtlCol="false" tIns="0" lIns="0" bIns="0" rIns="0">
              <a:spAutoFit/>
            </a:bodyPr>
            <a:lstStyle/>
            <a:p>
              <a:pPr algn="l" marL="0" indent="0" lvl="0">
                <a:lnSpc>
                  <a:spcPts val="2400"/>
                </a:lnSpc>
              </a:pPr>
              <a:r>
                <a:rPr lang="en-US" sz="2000">
                  <a:solidFill>
                    <a:srgbClr val="4A7C59"/>
                  </a:solidFill>
                  <a:latin typeface="Carlito"/>
                  <a:ea typeface="Carlito"/>
                  <a:cs typeface="Carlito"/>
                  <a:sym typeface="Carlito"/>
                </a:rPr>
                <a:t>The </a:t>
              </a:r>
              <a:r>
                <a:rPr lang="en-US" b="true" sz="2000">
                  <a:solidFill>
                    <a:srgbClr val="4A7C59"/>
                  </a:solidFill>
                  <a:latin typeface="Carlito Bold"/>
                  <a:ea typeface="Carlito Bold"/>
                  <a:cs typeface="Carlito Bold"/>
                  <a:sym typeface="Carlito Bold"/>
                </a:rPr>
                <a:t>SOIL TO SOUL</a:t>
              </a:r>
              <a:r>
                <a:rPr lang="en-US" sz="2000">
                  <a:solidFill>
                    <a:srgbClr val="4A7C59"/>
                  </a:solidFill>
                  <a:latin typeface="Carlito"/>
                  <a:ea typeface="Carlito"/>
                  <a:cs typeface="Carlito"/>
                  <a:sym typeface="Carlito"/>
                </a:rPr>
                <a:t> system emphasizes the critical connection between soil health and nutrition. By leveraging AI technology, we can enable early detection of nutritional risks, encouraging sustainable agricultural practices and proactive healthcare strategies. This model serves as a scalable solution to enhance food quality and improve community health outcomes.</a:t>
              </a:r>
            </a:p>
          </p:txBody>
        </p:sp>
      </p:grpSp>
      <p:sp>
        <p:nvSpPr>
          <p:cNvPr name="Freeform 9" id="9"/>
          <p:cNvSpPr/>
          <p:nvPr/>
        </p:nvSpPr>
        <p:spPr>
          <a:xfrm flipH="false" flipV="false" rot="1965638">
            <a:off x="-844832" y="8117774"/>
            <a:ext cx="4980841" cy="3266232"/>
          </a:xfrm>
          <a:custGeom>
            <a:avLst/>
            <a:gdLst/>
            <a:ahLst/>
            <a:cxnLst/>
            <a:rect r="r" b="b" t="t" l="l"/>
            <a:pathLst>
              <a:path h="3266232" w="4980841">
                <a:moveTo>
                  <a:pt x="0" y="0"/>
                </a:moveTo>
                <a:lnTo>
                  <a:pt x="4980841" y="0"/>
                </a:lnTo>
                <a:lnTo>
                  <a:pt x="4980841" y="3266232"/>
                </a:lnTo>
                <a:lnTo>
                  <a:pt x="0" y="3266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0" id="10"/>
          <p:cNvGrpSpPr/>
          <p:nvPr/>
        </p:nvGrpSpPr>
        <p:grpSpPr>
          <a:xfrm rot="0">
            <a:off x="2279174" y="0"/>
            <a:ext cx="12543455" cy="1456049"/>
            <a:chOff x="0" y="0"/>
            <a:chExt cx="2860312" cy="332026"/>
          </a:xfrm>
        </p:grpSpPr>
        <p:sp>
          <p:nvSpPr>
            <p:cNvPr name="Freeform 11" id="11"/>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5"/>
              <a:stretch>
                <a:fillRect l="0" t="-6534" r="0" b="-6534"/>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19780" y="1922526"/>
            <a:ext cx="7457098" cy="7666663"/>
            <a:chOff x="0" y="0"/>
            <a:chExt cx="1217429" cy="1251642"/>
          </a:xfrm>
        </p:grpSpPr>
        <p:sp>
          <p:nvSpPr>
            <p:cNvPr name="Freeform 3" id="3"/>
            <p:cNvSpPr/>
            <p:nvPr/>
          </p:nvSpPr>
          <p:spPr>
            <a:xfrm flipH="false" flipV="false" rot="0">
              <a:off x="0" y="0"/>
              <a:ext cx="1217429" cy="1251642"/>
            </a:xfrm>
            <a:custGeom>
              <a:avLst/>
              <a:gdLst/>
              <a:ahLst/>
              <a:cxnLst/>
              <a:rect r="r" b="b" t="t" l="l"/>
              <a:pathLst>
                <a:path h="1251642" w="1217429">
                  <a:moveTo>
                    <a:pt x="0" y="0"/>
                  </a:moveTo>
                  <a:lnTo>
                    <a:pt x="1217429" y="0"/>
                  </a:lnTo>
                  <a:lnTo>
                    <a:pt x="1217429" y="1251642"/>
                  </a:lnTo>
                  <a:lnTo>
                    <a:pt x="0" y="1251642"/>
                  </a:lnTo>
                  <a:close/>
                </a:path>
              </a:pathLst>
            </a:custGeom>
            <a:blipFill>
              <a:blip r:embed="rId2"/>
              <a:stretch>
                <a:fillRect l="0" t="-13991" r="0" b="-13991"/>
              </a:stretch>
            </a:blipFill>
          </p:spPr>
        </p:sp>
      </p:grpSp>
      <p:grpSp>
        <p:nvGrpSpPr>
          <p:cNvPr name="Group 4" id="4"/>
          <p:cNvGrpSpPr/>
          <p:nvPr/>
        </p:nvGrpSpPr>
        <p:grpSpPr>
          <a:xfrm rot="0">
            <a:off x="307441" y="2208040"/>
            <a:ext cx="9977280" cy="6749338"/>
            <a:chOff x="0" y="0"/>
            <a:chExt cx="13303039" cy="8999117"/>
          </a:xfrm>
        </p:grpSpPr>
        <p:sp>
          <p:nvSpPr>
            <p:cNvPr name="TextBox 5" id="5"/>
            <p:cNvSpPr txBox="true"/>
            <p:nvPr/>
          </p:nvSpPr>
          <p:spPr>
            <a:xfrm rot="0">
              <a:off x="27950" y="47625"/>
              <a:ext cx="10207626" cy="1155188"/>
            </a:xfrm>
            <a:prstGeom prst="rect">
              <a:avLst/>
            </a:prstGeom>
          </p:spPr>
          <p:txBody>
            <a:bodyPr anchor="t" rtlCol="false" tIns="0" lIns="0" bIns="0" rIns="0">
              <a:spAutoFit/>
            </a:bodyPr>
            <a:lstStyle/>
            <a:p>
              <a:pPr algn="l" marL="0" indent="0" lvl="0">
                <a:lnSpc>
                  <a:spcPts val="6661"/>
                </a:lnSpc>
                <a:spcBef>
                  <a:spcPct val="0"/>
                </a:spcBef>
              </a:pPr>
              <a:r>
                <a:rPr lang="en-US" sz="5947" i="true">
                  <a:solidFill>
                    <a:srgbClr val="4A7C59"/>
                  </a:solidFill>
                  <a:latin typeface="Radley Italics"/>
                  <a:ea typeface="Radley Italics"/>
                  <a:cs typeface="Radley Italics"/>
                  <a:sym typeface="Radley Italics"/>
                </a:rPr>
                <a:t>References</a:t>
              </a:r>
            </a:p>
          </p:txBody>
        </p:sp>
        <p:sp>
          <p:nvSpPr>
            <p:cNvPr name="AutoShape 6" id="6"/>
            <p:cNvSpPr/>
            <p:nvPr/>
          </p:nvSpPr>
          <p:spPr>
            <a:xfrm>
              <a:off x="0" y="1615739"/>
              <a:ext cx="10207626" cy="0"/>
            </a:xfrm>
            <a:prstGeom prst="line">
              <a:avLst/>
            </a:prstGeom>
            <a:ln cap="flat" w="21582">
              <a:solidFill>
                <a:srgbClr val="4A7C59"/>
              </a:solidFill>
              <a:prstDash val="solid"/>
              <a:headEnd type="none" len="sm" w="sm"/>
              <a:tailEnd type="none" len="sm" w="sm"/>
            </a:ln>
          </p:spPr>
        </p:sp>
        <p:sp>
          <p:nvSpPr>
            <p:cNvPr name="TextBox 7" id="7"/>
            <p:cNvSpPr txBox="true"/>
            <p:nvPr/>
          </p:nvSpPr>
          <p:spPr>
            <a:xfrm rot="0">
              <a:off x="0" y="2162834"/>
              <a:ext cx="13303039" cy="6836284"/>
            </a:xfrm>
            <a:prstGeom prst="rect">
              <a:avLst/>
            </a:prstGeom>
          </p:spPr>
          <p:txBody>
            <a:bodyPr anchor="t" rtlCol="false" tIns="0" lIns="0" bIns="0" rIns="0">
              <a:spAutoFit/>
            </a:bodyPr>
            <a:lstStyle/>
            <a:p>
              <a:pPr algn="l" marL="0" indent="0" lvl="0">
                <a:lnSpc>
                  <a:spcPts val="2243"/>
                </a:lnSpc>
              </a:pPr>
              <a:r>
                <a:rPr lang="en-US" sz="1869">
                  <a:solidFill>
                    <a:srgbClr val="4A7C59"/>
                  </a:solidFill>
                  <a:latin typeface="Carlito"/>
                  <a:ea typeface="Carlito"/>
                  <a:cs typeface="Carlito"/>
                  <a:sym typeface="Carlito"/>
                </a:rPr>
                <a:t>[1] FAO – So</a:t>
              </a:r>
              <a:r>
                <a:rPr lang="en-US" sz="1869">
                  <a:solidFill>
                    <a:srgbClr val="4A7C59"/>
                  </a:solidFill>
                  <a:latin typeface="Carlito"/>
                  <a:ea typeface="Carlito"/>
                  <a:cs typeface="Carlito"/>
                  <a:sym typeface="Carlito"/>
                </a:rPr>
                <a:t>ils4Nutrition (2025)</a:t>
              </a:r>
            </a:p>
            <a:p>
              <a:pPr algn="l" marL="0" indent="0" lvl="0">
                <a:lnSpc>
                  <a:spcPts val="2243"/>
                </a:lnSpc>
              </a:pPr>
              <a:r>
                <a:rPr lang="en-US" sz="1869">
                  <a:solidFill>
                    <a:srgbClr val="4A7C59"/>
                  </a:solidFill>
                  <a:latin typeface="Carlito"/>
                  <a:ea typeface="Carlito"/>
                  <a:cs typeface="Carlito"/>
                  <a:sym typeface="Carlito"/>
                </a:rPr>
                <a:t>Sustainable Soil Management for Nutrition-Sensitive Agriculture</a:t>
              </a:r>
            </a:p>
            <a:p>
              <a:pPr algn="l" marL="0" indent="0" lvl="0">
                <a:lnSpc>
                  <a:spcPts val="2243"/>
                </a:lnSpc>
              </a:pPr>
              <a:r>
                <a:rPr lang="en-US" sz="1869">
                  <a:solidFill>
                    <a:srgbClr val="4A7C59"/>
                  </a:solidFill>
                  <a:latin typeface="Carlito"/>
                  <a:ea typeface="Carlito"/>
                  <a:cs typeface="Carlito"/>
                  <a:sym typeface="Carlito"/>
                </a:rPr>
                <a:t> 🔗 </a:t>
              </a:r>
              <a:r>
                <a:rPr lang="en-US" sz="1869" u="sng">
                  <a:solidFill>
                    <a:srgbClr val="4A7C59"/>
                  </a:solidFill>
                  <a:latin typeface="Carlito"/>
                  <a:ea typeface="Carlito"/>
                  <a:cs typeface="Carlito"/>
                  <a:sym typeface="Carlito"/>
                  <a:hlinkClick r:id="rId3" tooltip="https://www.fao.org/global-soil-partnership/pillars-action/1-soil-management/soils4nutrition/en/"/>
                </a:rPr>
                <a:t>https://www.fao.org/global-soil-partnership/pillars-action/1-soil-management/soils4nutrition/en/</a:t>
              </a:r>
            </a:p>
            <a:p>
              <a:pPr algn="l" marL="0" indent="0" lvl="0">
                <a:lnSpc>
                  <a:spcPts val="2243"/>
                </a:lnSpc>
              </a:pPr>
            </a:p>
            <a:p>
              <a:pPr algn="l" marL="0" indent="0" lvl="0">
                <a:lnSpc>
                  <a:spcPts val="2243"/>
                </a:lnSpc>
              </a:pPr>
              <a:r>
                <a:rPr lang="en-US" sz="1869">
                  <a:solidFill>
                    <a:srgbClr val="4A7C59"/>
                  </a:solidFill>
                  <a:latin typeface="Carlito"/>
                  <a:ea typeface="Carlito"/>
                  <a:cs typeface="Carlito"/>
                  <a:sym typeface="Carlito"/>
                </a:rPr>
                <a:t>[2] FAO, IFAD, UNICEF, WFP, WHO – The State of Food Security and Nutrition in the World 2024</a:t>
              </a:r>
            </a:p>
            <a:p>
              <a:pPr algn="l" marL="0" indent="0" lvl="0">
                <a:lnSpc>
                  <a:spcPts val="2243"/>
                </a:lnSpc>
              </a:pPr>
              <a:r>
                <a:rPr lang="en-US" sz="1869">
                  <a:solidFill>
                    <a:srgbClr val="4A7C59"/>
                  </a:solidFill>
                  <a:latin typeface="Carlito"/>
                  <a:ea typeface="Carlito"/>
                  <a:cs typeface="Carlito"/>
                  <a:sym typeface="Carlito"/>
                </a:rPr>
                <a:t>Global report on hunger, nutrition, and food systems</a:t>
              </a:r>
            </a:p>
            <a:p>
              <a:pPr algn="l" marL="0" indent="0" lvl="0">
                <a:lnSpc>
                  <a:spcPts val="2243"/>
                </a:lnSpc>
              </a:pPr>
              <a:r>
                <a:rPr lang="en-US" sz="1869">
                  <a:solidFill>
                    <a:srgbClr val="4A7C59"/>
                  </a:solidFill>
                  <a:latin typeface="Carlito"/>
                  <a:ea typeface="Carlito"/>
                  <a:cs typeface="Carlito"/>
                  <a:sym typeface="Carlito"/>
                </a:rPr>
                <a:t> 🔗 </a:t>
              </a:r>
              <a:r>
                <a:rPr lang="en-US" sz="1869" u="sng">
                  <a:solidFill>
                    <a:srgbClr val="4A7C59"/>
                  </a:solidFill>
                  <a:latin typeface="Carlito"/>
                  <a:ea typeface="Carlito"/>
                  <a:cs typeface="Carlito"/>
                  <a:sym typeface="Carlito"/>
                  <a:hlinkClick r:id="rId4" tooltip="https://openknowledge.fao.org/items/ebe19244-9611-443c-a2a6-25cec697b361"/>
                </a:rPr>
                <a:t>https://openknowledge.fao.org/items/ebe19244-9611-443c-a2a6-25cec697b361</a:t>
              </a:r>
            </a:p>
            <a:p>
              <a:pPr algn="l" marL="0" indent="0" lvl="0">
                <a:lnSpc>
                  <a:spcPts val="2243"/>
                </a:lnSpc>
              </a:pPr>
            </a:p>
            <a:p>
              <a:pPr algn="l" marL="0" indent="0" lvl="0">
                <a:lnSpc>
                  <a:spcPts val="2243"/>
                </a:lnSpc>
              </a:pPr>
              <a:r>
                <a:rPr lang="en-US" sz="1869">
                  <a:solidFill>
                    <a:srgbClr val="4A7C59"/>
                  </a:solidFill>
                  <a:latin typeface="Carlito"/>
                  <a:ea typeface="Carlito"/>
                  <a:cs typeface="Carlito"/>
                  <a:sym typeface="Carlito"/>
                </a:rPr>
                <a:t>[3] WHO – The State of Food Security and Nutrition in the World 2025</a:t>
              </a:r>
            </a:p>
            <a:p>
              <a:pPr algn="l" marL="0" indent="0" lvl="0">
                <a:lnSpc>
                  <a:spcPts val="2243"/>
                </a:lnSpc>
              </a:pPr>
              <a:r>
                <a:rPr lang="en-US" sz="1869">
                  <a:solidFill>
                    <a:srgbClr val="4A7C59"/>
                  </a:solidFill>
                  <a:latin typeface="Carlito"/>
                  <a:ea typeface="Carlito"/>
                  <a:cs typeface="Carlito"/>
                  <a:sym typeface="Carlito"/>
                </a:rPr>
                <a:t>WHO’s global nutrition and food security assessment</a:t>
              </a:r>
            </a:p>
            <a:p>
              <a:pPr algn="l" marL="0" indent="0" lvl="0">
                <a:lnSpc>
                  <a:spcPts val="2243"/>
                </a:lnSpc>
              </a:pPr>
              <a:r>
                <a:rPr lang="en-US" sz="1869">
                  <a:solidFill>
                    <a:srgbClr val="4A7C59"/>
                  </a:solidFill>
                  <a:latin typeface="Carlito"/>
                  <a:ea typeface="Carlito"/>
                  <a:cs typeface="Carlito"/>
                  <a:sym typeface="Carlito"/>
                </a:rPr>
                <a:t> 🔗 </a:t>
              </a:r>
              <a:r>
                <a:rPr lang="en-US" sz="1869" u="sng">
                  <a:solidFill>
                    <a:srgbClr val="4A7C59"/>
                  </a:solidFill>
                  <a:latin typeface="Carlito"/>
                  <a:ea typeface="Carlito"/>
                  <a:cs typeface="Carlito"/>
                  <a:sym typeface="Carlito"/>
                  <a:hlinkClick r:id="rId5" tooltip="https://www.who.int/publications/m/item/the-state-of-food-security-and-nutrition-in-the-world-2025"/>
                </a:rPr>
                <a:t>https://www.who.int/publications/m/item/the-state-of-food-security-and-nutrition-in-the-world-2025</a:t>
              </a:r>
            </a:p>
            <a:p>
              <a:pPr algn="l" marL="0" indent="0" lvl="0">
                <a:lnSpc>
                  <a:spcPts val="2243"/>
                </a:lnSpc>
              </a:pPr>
              <a:r>
                <a:rPr lang="en-US" sz="1869">
                  <a:solidFill>
                    <a:srgbClr val="4A7C59"/>
                  </a:solidFill>
                  <a:latin typeface="Carlito"/>
                  <a:ea typeface="Carlito"/>
                  <a:cs typeface="Carlito"/>
                  <a:sym typeface="Carlito"/>
                </a:rPr>
                <a:t>[4] FAO – Better Land, Soil &amp; Water Management for Feeding 10 Billion People (2025)</a:t>
              </a:r>
            </a:p>
            <a:p>
              <a:pPr algn="l" marL="0" indent="0" lvl="0">
                <a:lnSpc>
                  <a:spcPts val="2243"/>
                </a:lnSpc>
              </a:pPr>
              <a:r>
                <a:rPr lang="en-US" sz="1869">
                  <a:solidFill>
                    <a:srgbClr val="4A7C59"/>
                  </a:solidFill>
                  <a:latin typeface="Carlito"/>
                  <a:ea typeface="Carlito"/>
                  <a:cs typeface="Carlito"/>
                  <a:sym typeface="Carlito"/>
                </a:rPr>
                <a:t>FAO report on sustainability and agricultural resilience</a:t>
              </a:r>
            </a:p>
            <a:p>
              <a:pPr algn="l" marL="0" indent="0" lvl="0">
                <a:lnSpc>
                  <a:spcPts val="2243"/>
                </a:lnSpc>
              </a:pPr>
            </a:p>
            <a:p>
              <a:pPr algn="l" marL="0" indent="0" lvl="0">
                <a:lnSpc>
                  <a:spcPts val="2243"/>
                </a:lnSpc>
              </a:pPr>
              <a:r>
                <a:rPr lang="en-US" sz="1869">
                  <a:solidFill>
                    <a:srgbClr val="4A7C59"/>
                  </a:solidFill>
                  <a:latin typeface="Carlito"/>
                  <a:ea typeface="Carlito"/>
                  <a:cs typeface="Carlito"/>
                  <a:sym typeface="Carlito"/>
                </a:rPr>
                <a:t> 🔗 </a:t>
              </a:r>
              <a:r>
                <a:rPr lang="en-US" sz="1869" u="sng">
                  <a:solidFill>
                    <a:srgbClr val="4A7C59"/>
                  </a:solidFill>
                  <a:latin typeface="Carlito"/>
                  <a:ea typeface="Carlito"/>
                  <a:cs typeface="Carlito"/>
                  <a:sym typeface="Carlito"/>
                  <a:hlinkClick r:id="rId6" tooltip="https://www.fao.org/newsroom/detail/better-land--soil-and-water-management-key-to-feeding-10-billion-people--fao-warns/en/"/>
                </a:rPr>
                <a:t>https://www.fao.org/newsroom/detail/better-land--soil-and-water-management-key-to-feeding-10-billion-people--fao-warns/en/</a:t>
              </a:r>
            </a:p>
            <a:p>
              <a:pPr algn="l" marL="0" indent="0" lvl="0">
                <a:lnSpc>
                  <a:spcPts val="2243"/>
                </a:lnSpc>
              </a:pPr>
            </a:p>
          </p:txBody>
        </p:sp>
      </p:grpSp>
      <p:sp>
        <p:nvSpPr>
          <p:cNvPr name="Freeform 8" id="8"/>
          <p:cNvSpPr/>
          <p:nvPr/>
        </p:nvSpPr>
        <p:spPr>
          <a:xfrm flipH="false" flipV="false" rot="-332362">
            <a:off x="-3103493" y="8601084"/>
            <a:ext cx="5773494" cy="3786022"/>
          </a:xfrm>
          <a:custGeom>
            <a:avLst/>
            <a:gdLst/>
            <a:ahLst/>
            <a:cxnLst/>
            <a:rect r="r" b="b" t="t" l="l"/>
            <a:pathLst>
              <a:path h="3786022" w="5773494">
                <a:moveTo>
                  <a:pt x="0" y="0"/>
                </a:moveTo>
                <a:lnTo>
                  <a:pt x="5773494" y="0"/>
                </a:lnTo>
                <a:lnTo>
                  <a:pt x="5773494" y="3786021"/>
                </a:lnTo>
                <a:lnTo>
                  <a:pt x="0" y="37860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9" id="9"/>
          <p:cNvGrpSpPr/>
          <p:nvPr/>
        </p:nvGrpSpPr>
        <p:grpSpPr>
          <a:xfrm rot="0">
            <a:off x="2279174" y="0"/>
            <a:ext cx="12543455" cy="1456049"/>
            <a:chOff x="0" y="0"/>
            <a:chExt cx="2860312" cy="332026"/>
          </a:xfrm>
        </p:grpSpPr>
        <p:sp>
          <p:nvSpPr>
            <p:cNvPr name="Freeform 10" id="10"/>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9"/>
              <a:stretch>
                <a:fillRect l="0" t="-6534" r="0" b="-6534"/>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1D7"/>
        </a:solidFill>
      </p:bgPr>
    </p:bg>
    <p:spTree>
      <p:nvGrpSpPr>
        <p:cNvPr id="1" name=""/>
        <p:cNvGrpSpPr/>
        <p:nvPr/>
      </p:nvGrpSpPr>
      <p:grpSpPr>
        <a:xfrm>
          <a:off x="0" y="0"/>
          <a:ext cx="0" cy="0"/>
          <a:chOff x="0" y="0"/>
          <a:chExt cx="0" cy="0"/>
        </a:xfrm>
      </p:grpSpPr>
      <p:sp>
        <p:nvSpPr>
          <p:cNvPr name="TextBox 2" id="2"/>
          <p:cNvSpPr txBox="true"/>
          <p:nvPr/>
        </p:nvSpPr>
        <p:spPr>
          <a:xfrm rot="0">
            <a:off x="819150" y="3905250"/>
            <a:ext cx="8324850" cy="2552700"/>
          </a:xfrm>
          <a:prstGeom prst="rect">
            <a:avLst/>
          </a:prstGeom>
        </p:spPr>
        <p:txBody>
          <a:bodyPr anchor="t" rtlCol="false" tIns="0" lIns="0" bIns="0" rIns="0">
            <a:spAutoFit/>
          </a:bodyPr>
          <a:lstStyle/>
          <a:p>
            <a:pPr algn="l" marL="0" indent="0" lvl="0">
              <a:lnSpc>
                <a:spcPts val="9900"/>
              </a:lnSpc>
            </a:pPr>
            <a:r>
              <a:rPr lang="en-US" sz="9000" u="none">
                <a:solidFill>
                  <a:srgbClr val="4E8A90"/>
                </a:solidFill>
                <a:latin typeface="The Youngest Serif"/>
                <a:ea typeface="The Youngest Serif"/>
                <a:cs typeface="The Youngest Serif"/>
                <a:sym typeface="The Youngest Serif"/>
              </a:rPr>
              <a:t>Thank You for Your Attention</a:t>
            </a:r>
          </a:p>
        </p:txBody>
      </p:sp>
      <p:grpSp>
        <p:nvGrpSpPr>
          <p:cNvPr name="Group 3" id="3"/>
          <p:cNvGrpSpPr/>
          <p:nvPr/>
        </p:nvGrpSpPr>
        <p:grpSpPr>
          <a:xfrm rot="0">
            <a:off x="9957164" y="1807982"/>
            <a:ext cx="7858125" cy="8163878"/>
            <a:chOff x="0" y="0"/>
            <a:chExt cx="1217429" cy="1264798"/>
          </a:xfrm>
        </p:grpSpPr>
        <p:sp>
          <p:nvSpPr>
            <p:cNvPr name="Freeform 4" id="4"/>
            <p:cNvSpPr/>
            <p:nvPr/>
          </p:nvSpPr>
          <p:spPr>
            <a:xfrm flipH="false" flipV="false" rot="0">
              <a:off x="0" y="0"/>
              <a:ext cx="1217429" cy="1264798"/>
            </a:xfrm>
            <a:custGeom>
              <a:avLst/>
              <a:gdLst/>
              <a:ahLst/>
              <a:cxnLst/>
              <a:rect r="r" b="b" t="t" l="l"/>
              <a:pathLst>
                <a:path h="1264798" w="1217429">
                  <a:moveTo>
                    <a:pt x="0" y="0"/>
                  </a:moveTo>
                  <a:lnTo>
                    <a:pt x="1217429" y="0"/>
                  </a:lnTo>
                  <a:lnTo>
                    <a:pt x="1217429" y="1264798"/>
                  </a:lnTo>
                  <a:lnTo>
                    <a:pt x="0" y="1264798"/>
                  </a:lnTo>
                  <a:close/>
                </a:path>
              </a:pathLst>
            </a:custGeom>
            <a:blipFill>
              <a:blip r:embed="rId2"/>
              <a:stretch>
                <a:fillRect l="0" t="-3698" r="0" b="-3698"/>
              </a:stretch>
            </a:blipFill>
          </p:spPr>
        </p:sp>
      </p:grpSp>
      <p:grpSp>
        <p:nvGrpSpPr>
          <p:cNvPr name="Group 5" id="5"/>
          <p:cNvGrpSpPr/>
          <p:nvPr/>
        </p:nvGrpSpPr>
        <p:grpSpPr>
          <a:xfrm rot="0">
            <a:off x="676275" y="9074800"/>
            <a:ext cx="6877050" cy="581976"/>
            <a:chOff x="0" y="0"/>
            <a:chExt cx="9169400" cy="775968"/>
          </a:xfrm>
        </p:grpSpPr>
        <p:sp>
          <p:nvSpPr>
            <p:cNvPr name="TextBox 6" id="6"/>
            <p:cNvSpPr txBox="true"/>
            <p:nvPr/>
          </p:nvSpPr>
          <p:spPr>
            <a:xfrm rot="0">
              <a:off x="1027306" y="68118"/>
              <a:ext cx="8142094" cy="556683"/>
            </a:xfrm>
            <a:prstGeom prst="rect">
              <a:avLst/>
            </a:prstGeom>
          </p:spPr>
          <p:txBody>
            <a:bodyPr anchor="t" rtlCol="false" tIns="0" lIns="0" bIns="0" rIns="0">
              <a:spAutoFit/>
            </a:bodyPr>
            <a:lstStyle/>
            <a:p>
              <a:pPr algn="l" marL="0" indent="0" lvl="0">
                <a:lnSpc>
                  <a:spcPts val="3499"/>
                </a:lnSpc>
              </a:pPr>
              <a:r>
                <a:rPr lang="en-US" b="true" sz="2499">
                  <a:solidFill>
                    <a:srgbClr val="33691E"/>
                  </a:solidFill>
                  <a:latin typeface="Public Sans Bold"/>
                  <a:ea typeface="Public Sans Bold"/>
                  <a:cs typeface="Public Sans Bold"/>
                  <a:sym typeface="Public Sans Bold"/>
                </a:rPr>
                <a:t>Soil Health Initiative</a:t>
              </a:r>
            </a:p>
          </p:txBody>
        </p:sp>
        <p:sp>
          <p:nvSpPr>
            <p:cNvPr name="Freeform 7" id="7"/>
            <p:cNvSpPr/>
            <p:nvPr/>
          </p:nvSpPr>
          <p:spPr>
            <a:xfrm flipH="false" flipV="false" rot="0">
              <a:off x="0" y="0"/>
              <a:ext cx="775968" cy="775968"/>
            </a:xfrm>
            <a:custGeom>
              <a:avLst/>
              <a:gdLst/>
              <a:ahLst/>
              <a:cxnLst/>
              <a:rect r="r" b="b" t="t" l="l"/>
              <a:pathLst>
                <a:path h="775968" w="775968">
                  <a:moveTo>
                    <a:pt x="0" y="0"/>
                  </a:moveTo>
                  <a:lnTo>
                    <a:pt x="775968" y="0"/>
                  </a:lnTo>
                  <a:lnTo>
                    <a:pt x="775968" y="775968"/>
                  </a:lnTo>
                  <a:lnTo>
                    <a:pt x="0" y="775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2279174" y="0"/>
            <a:ext cx="12543455" cy="1456049"/>
            <a:chOff x="0" y="0"/>
            <a:chExt cx="2860312" cy="332026"/>
          </a:xfrm>
        </p:grpSpPr>
        <p:sp>
          <p:nvSpPr>
            <p:cNvPr name="Freeform 9" id="9"/>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5"/>
              <a:stretch>
                <a:fillRect l="0" t="-6534" r="0" b="-6534"/>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55568" y="2007913"/>
            <a:ext cx="7104741" cy="7525911"/>
            <a:chOff x="0" y="0"/>
            <a:chExt cx="1217429" cy="1289598"/>
          </a:xfrm>
        </p:grpSpPr>
        <p:sp>
          <p:nvSpPr>
            <p:cNvPr name="Freeform 3" id="3"/>
            <p:cNvSpPr/>
            <p:nvPr/>
          </p:nvSpPr>
          <p:spPr>
            <a:xfrm flipH="false" flipV="false" rot="0">
              <a:off x="0" y="0"/>
              <a:ext cx="1217429" cy="1289599"/>
            </a:xfrm>
            <a:custGeom>
              <a:avLst/>
              <a:gdLst/>
              <a:ahLst/>
              <a:cxnLst/>
              <a:rect r="r" b="b" t="t" l="l"/>
              <a:pathLst>
                <a:path h="1289599" w="1217429">
                  <a:moveTo>
                    <a:pt x="0" y="0"/>
                  </a:moveTo>
                  <a:lnTo>
                    <a:pt x="1217429" y="0"/>
                  </a:lnTo>
                  <a:lnTo>
                    <a:pt x="1217429" y="1289599"/>
                  </a:lnTo>
                  <a:lnTo>
                    <a:pt x="0" y="1289599"/>
                  </a:lnTo>
                  <a:close/>
                </a:path>
              </a:pathLst>
            </a:custGeom>
            <a:blipFill>
              <a:blip r:embed="rId2"/>
              <a:stretch>
                <a:fillRect l="0" t="-12107" r="0" b="-12107"/>
              </a:stretch>
            </a:blipFill>
          </p:spPr>
        </p:sp>
      </p:grpSp>
      <p:grpSp>
        <p:nvGrpSpPr>
          <p:cNvPr name="Group 4" id="4"/>
          <p:cNvGrpSpPr/>
          <p:nvPr/>
        </p:nvGrpSpPr>
        <p:grpSpPr>
          <a:xfrm rot="0">
            <a:off x="1028700" y="2345715"/>
            <a:ext cx="8477250" cy="6000750"/>
            <a:chOff x="0" y="0"/>
            <a:chExt cx="11303000" cy="8001000"/>
          </a:xfrm>
        </p:grpSpPr>
        <p:sp>
          <p:nvSpPr>
            <p:cNvPr name="TextBox 5" id="5"/>
            <p:cNvSpPr txBox="true"/>
            <p:nvPr/>
          </p:nvSpPr>
          <p:spPr>
            <a:xfrm rot="0">
              <a:off x="30864" y="57150"/>
              <a:ext cx="11272136" cy="26792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4A7C59"/>
                  </a:solidFill>
                  <a:latin typeface="Radley Italics"/>
                  <a:ea typeface="Radley Italics"/>
                  <a:cs typeface="Radley Italics"/>
                  <a:sym typeface="Radley Italics"/>
                </a:rPr>
                <a:t>Introduction to SOIL TO SOUL</a:t>
              </a:r>
            </a:p>
          </p:txBody>
        </p:sp>
        <p:sp>
          <p:nvSpPr>
            <p:cNvPr name="TextBox 6" id="6"/>
            <p:cNvSpPr txBox="true"/>
            <p:nvPr/>
          </p:nvSpPr>
          <p:spPr>
            <a:xfrm rot="0">
              <a:off x="30864" y="3708400"/>
              <a:ext cx="11272136"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7CB6E4"/>
                  </a:solidFill>
                  <a:latin typeface="Radley"/>
                  <a:ea typeface="Radley"/>
                  <a:cs typeface="Radley"/>
                  <a:sym typeface="Radley"/>
                </a:rPr>
                <a:t>Understanding the Importance of Nutrition and Soil Health</a:t>
              </a:r>
            </a:p>
          </p:txBody>
        </p:sp>
        <p:sp>
          <p:nvSpPr>
            <p:cNvPr name="AutoShape 7" id="7"/>
            <p:cNvSpPr/>
            <p:nvPr/>
          </p:nvSpPr>
          <p:spPr>
            <a:xfrm>
              <a:off x="0" y="3222414"/>
              <a:ext cx="11272136" cy="0"/>
            </a:xfrm>
            <a:prstGeom prst="line">
              <a:avLst/>
            </a:prstGeom>
            <a:ln cap="flat" w="25400">
              <a:solidFill>
                <a:srgbClr val="4A7C59"/>
              </a:solidFill>
              <a:prstDash val="solid"/>
              <a:headEnd type="none" len="sm" w="sm"/>
              <a:tailEnd type="none" len="sm" w="sm"/>
            </a:ln>
          </p:spPr>
        </p:sp>
        <p:sp>
          <p:nvSpPr>
            <p:cNvPr name="TextBox 8" id="8"/>
            <p:cNvSpPr txBox="true"/>
            <p:nvPr/>
          </p:nvSpPr>
          <p:spPr>
            <a:xfrm rot="0">
              <a:off x="30864" y="5730875"/>
              <a:ext cx="11241271" cy="2270125"/>
            </a:xfrm>
            <a:prstGeom prst="rect">
              <a:avLst/>
            </a:prstGeom>
          </p:spPr>
          <p:txBody>
            <a:bodyPr anchor="t" rtlCol="false" tIns="0" lIns="0" bIns="0" rIns="0">
              <a:spAutoFit/>
            </a:bodyPr>
            <a:lstStyle/>
            <a:p>
              <a:pPr algn="l" marL="474979" indent="-237490" lvl="1">
                <a:lnSpc>
                  <a:spcPts val="2639"/>
                </a:lnSpc>
                <a:buFont typeface="Arial"/>
                <a:buChar char="•"/>
              </a:pPr>
              <a:r>
                <a:rPr lang="en-US" sz="2199">
                  <a:solidFill>
                    <a:srgbClr val="4A7C59"/>
                  </a:solidFill>
                  <a:latin typeface="Carlito"/>
                  <a:ea typeface="Carlito"/>
                  <a:cs typeface="Carlito"/>
                  <a:sym typeface="Carlito"/>
                </a:rPr>
                <a:t>C</a:t>
              </a:r>
              <a:r>
                <a:rPr lang="en-US" sz="2199">
                  <a:solidFill>
                    <a:srgbClr val="4A7C59"/>
                  </a:solidFill>
                  <a:latin typeface="Carlito"/>
                  <a:ea typeface="Carlito"/>
                  <a:cs typeface="Carlito"/>
                  <a:sym typeface="Carlito"/>
                </a:rPr>
                <a:t>onnects soil health, crop nutrition, and human well-being.</a:t>
              </a:r>
            </a:p>
            <a:p>
              <a:pPr algn="l" marL="474979" indent="-237490" lvl="1">
                <a:lnSpc>
                  <a:spcPts val="2639"/>
                </a:lnSpc>
                <a:buFont typeface="Arial"/>
                <a:buChar char="•"/>
              </a:pPr>
              <a:r>
                <a:rPr lang="en-US" sz="2199">
                  <a:solidFill>
                    <a:srgbClr val="4A7C59"/>
                  </a:solidFill>
                  <a:latin typeface="Carlito"/>
                  <a:ea typeface="Carlito"/>
                  <a:cs typeface="Carlito"/>
                  <a:sym typeface="Carlito"/>
                </a:rPr>
                <a:t>Uses AI to predict and identify nutrition-risk zones early.</a:t>
              </a:r>
            </a:p>
            <a:p>
              <a:pPr algn="l" marL="474979" indent="-237490" lvl="1">
                <a:lnSpc>
                  <a:spcPts val="2639"/>
                </a:lnSpc>
                <a:buFont typeface="Arial"/>
                <a:buChar char="•"/>
              </a:pPr>
              <a:r>
                <a:rPr lang="en-US" sz="2199">
                  <a:solidFill>
                    <a:srgbClr val="4A7C59"/>
                  </a:solidFill>
                  <a:latin typeface="Carlito"/>
                  <a:ea typeface="Carlito"/>
                  <a:cs typeface="Carlito"/>
                  <a:sym typeface="Carlito"/>
                </a:rPr>
                <a:t>Helps communities take proactive action to prevent nutrition issues.</a:t>
              </a:r>
            </a:p>
            <a:p>
              <a:pPr algn="l" marL="474979" indent="-237490" lvl="1">
                <a:lnSpc>
                  <a:spcPts val="2639"/>
                </a:lnSpc>
                <a:buFont typeface="Arial"/>
                <a:buChar char="•"/>
              </a:pPr>
              <a:r>
                <a:rPr lang="en-US" sz="2199">
                  <a:solidFill>
                    <a:srgbClr val="4A7C59"/>
                  </a:solidFill>
                  <a:latin typeface="Carlito"/>
                  <a:ea typeface="Carlito"/>
                  <a:cs typeface="Carlito"/>
                  <a:sym typeface="Carlito"/>
                </a:rPr>
                <a:t>Promotes sustainable agriculture and better health outcomes.</a:t>
              </a:r>
            </a:p>
            <a:p>
              <a:pPr algn="l" marL="0" indent="0" lvl="0">
                <a:lnSpc>
                  <a:spcPts val="2639"/>
                </a:lnSpc>
              </a:pPr>
            </a:p>
          </p:txBody>
        </p:sp>
      </p:grpSp>
      <p:sp>
        <p:nvSpPr>
          <p:cNvPr name="Freeform 9" id="9"/>
          <p:cNvSpPr/>
          <p:nvPr/>
        </p:nvSpPr>
        <p:spPr>
          <a:xfrm flipH="false" flipV="false" rot="1916844">
            <a:off x="-1238316" y="8069229"/>
            <a:ext cx="5496666" cy="3604489"/>
          </a:xfrm>
          <a:custGeom>
            <a:avLst/>
            <a:gdLst/>
            <a:ahLst/>
            <a:cxnLst/>
            <a:rect r="r" b="b" t="t" l="l"/>
            <a:pathLst>
              <a:path h="3604489" w="5496666">
                <a:moveTo>
                  <a:pt x="0" y="0"/>
                </a:moveTo>
                <a:lnTo>
                  <a:pt x="5496666" y="0"/>
                </a:lnTo>
                <a:lnTo>
                  <a:pt x="5496666" y="3604489"/>
                </a:lnTo>
                <a:lnTo>
                  <a:pt x="0" y="3604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0" id="10"/>
          <p:cNvGrpSpPr/>
          <p:nvPr/>
        </p:nvGrpSpPr>
        <p:grpSpPr>
          <a:xfrm rot="0">
            <a:off x="2279174" y="0"/>
            <a:ext cx="12543455" cy="1456049"/>
            <a:chOff x="0" y="0"/>
            <a:chExt cx="2860312" cy="332026"/>
          </a:xfrm>
        </p:grpSpPr>
        <p:sp>
          <p:nvSpPr>
            <p:cNvPr name="Freeform 11" id="11"/>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5"/>
              <a:stretch>
                <a:fillRect l="0" t="-6534" r="0" b="-6534"/>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38070" y="1976438"/>
            <a:ext cx="7134789" cy="7412397"/>
            <a:chOff x="0" y="0"/>
            <a:chExt cx="1217429" cy="1264798"/>
          </a:xfrm>
        </p:grpSpPr>
        <p:sp>
          <p:nvSpPr>
            <p:cNvPr name="Freeform 3" id="3"/>
            <p:cNvSpPr/>
            <p:nvPr/>
          </p:nvSpPr>
          <p:spPr>
            <a:xfrm flipH="false" flipV="false" rot="0">
              <a:off x="0" y="0"/>
              <a:ext cx="1217429" cy="1264798"/>
            </a:xfrm>
            <a:custGeom>
              <a:avLst/>
              <a:gdLst/>
              <a:ahLst/>
              <a:cxnLst/>
              <a:rect r="r" b="b" t="t" l="l"/>
              <a:pathLst>
                <a:path h="1264798" w="1217429">
                  <a:moveTo>
                    <a:pt x="0" y="0"/>
                  </a:moveTo>
                  <a:lnTo>
                    <a:pt x="1217429" y="0"/>
                  </a:lnTo>
                  <a:lnTo>
                    <a:pt x="1217429" y="1264798"/>
                  </a:lnTo>
                  <a:lnTo>
                    <a:pt x="0" y="1264798"/>
                  </a:lnTo>
                  <a:close/>
                </a:path>
              </a:pathLst>
            </a:custGeom>
            <a:blipFill>
              <a:blip r:embed="rId2"/>
              <a:stretch>
                <a:fillRect l="0" t="-13325" r="0" b="-13325"/>
              </a:stretch>
            </a:blipFill>
          </p:spPr>
        </p:sp>
      </p:grpSp>
      <p:grpSp>
        <p:nvGrpSpPr>
          <p:cNvPr name="Group 4" id="4"/>
          <p:cNvGrpSpPr/>
          <p:nvPr/>
        </p:nvGrpSpPr>
        <p:grpSpPr>
          <a:xfrm rot="0">
            <a:off x="801810" y="2251551"/>
            <a:ext cx="9297620" cy="5783898"/>
            <a:chOff x="0" y="0"/>
            <a:chExt cx="12396826" cy="7711864"/>
          </a:xfrm>
        </p:grpSpPr>
        <p:sp>
          <p:nvSpPr>
            <p:cNvPr name="TextBox 5" id="5"/>
            <p:cNvSpPr txBox="true"/>
            <p:nvPr/>
          </p:nvSpPr>
          <p:spPr>
            <a:xfrm rot="0">
              <a:off x="33851" y="57150"/>
              <a:ext cx="12362975"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4A7C59"/>
                  </a:solidFill>
                  <a:latin typeface="Radley Italics"/>
                  <a:ea typeface="Radley Italics"/>
                  <a:cs typeface="Radley Italics"/>
                  <a:sym typeface="Radley Italics"/>
                </a:rPr>
                <a:t>Problem Statement</a:t>
              </a:r>
            </a:p>
          </p:txBody>
        </p:sp>
        <p:sp>
          <p:nvSpPr>
            <p:cNvPr name="TextBox 6" id="6"/>
            <p:cNvSpPr txBox="true"/>
            <p:nvPr/>
          </p:nvSpPr>
          <p:spPr>
            <a:xfrm rot="0">
              <a:off x="0" y="2898564"/>
              <a:ext cx="12362975"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7CB6E4"/>
                  </a:solidFill>
                  <a:latin typeface="Radley"/>
                  <a:ea typeface="Radley"/>
                  <a:cs typeface="Radley"/>
                  <a:sym typeface="Radley"/>
                </a:rPr>
                <a:t>Addressing the urgent challenge of nutrition-related health issues</a:t>
              </a:r>
            </a:p>
          </p:txBody>
        </p:sp>
        <p:sp>
          <p:nvSpPr>
            <p:cNvPr name="AutoShape 7" id="7"/>
            <p:cNvSpPr/>
            <p:nvPr/>
          </p:nvSpPr>
          <p:spPr>
            <a:xfrm>
              <a:off x="0" y="2141933"/>
              <a:ext cx="12362975" cy="0"/>
            </a:xfrm>
            <a:prstGeom prst="line">
              <a:avLst/>
            </a:prstGeom>
            <a:ln cap="flat" w="25400">
              <a:solidFill>
                <a:srgbClr val="4A7C59"/>
              </a:solidFill>
              <a:prstDash val="solid"/>
              <a:headEnd type="none" len="sm" w="sm"/>
              <a:tailEnd type="none" len="sm" w="sm"/>
            </a:ln>
          </p:spPr>
        </p:sp>
        <p:sp>
          <p:nvSpPr>
            <p:cNvPr name="TextBox 8" id="8"/>
            <p:cNvSpPr txBox="true"/>
            <p:nvPr/>
          </p:nvSpPr>
          <p:spPr>
            <a:xfrm rot="0">
              <a:off x="0" y="4997239"/>
              <a:ext cx="12329124" cy="2714625"/>
            </a:xfrm>
            <a:prstGeom prst="rect">
              <a:avLst/>
            </a:prstGeom>
          </p:spPr>
          <p:txBody>
            <a:bodyPr anchor="t" rtlCol="false" tIns="0" lIns="0" bIns="0" rIns="0">
              <a:spAutoFit/>
            </a:bodyPr>
            <a:lstStyle/>
            <a:p>
              <a:pPr algn="l" marL="474979" indent="-237490" lvl="1">
                <a:lnSpc>
                  <a:spcPts val="2639"/>
                </a:lnSpc>
                <a:buFont typeface="Arial"/>
                <a:buChar char="•"/>
              </a:pPr>
              <a:r>
                <a:rPr lang="en-US" sz="2199">
                  <a:solidFill>
                    <a:srgbClr val="4A7C59"/>
                  </a:solidFill>
                  <a:latin typeface="Carlito"/>
                  <a:ea typeface="Carlito"/>
                  <a:cs typeface="Carlito"/>
                  <a:sym typeface="Carlito"/>
                </a:rPr>
                <a:t>Soil nutrient degradation lowers crop nutritional value.</a:t>
              </a:r>
            </a:p>
            <a:p>
              <a:pPr algn="l" marL="474979" indent="-237490" lvl="1">
                <a:lnSpc>
                  <a:spcPts val="2639"/>
                </a:lnSpc>
                <a:buFont typeface="Arial"/>
                <a:buChar char="•"/>
              </a:pPr>
              <a:r>
                <a:rPr lang="en-US" sz="2199">
                  <a:solidFill>
                    <a:srgbClr val="4A7C59"/>
                  </a:solidFill>
                  <a:latin typeface="Carlito"/>
                  <a:ea typeface="Carlito"/>
                  <a:cs typeface="Carlito"/>
                  <a:sym typeface="Carlito"/>
                </a:rPr>
                <a:t>Poor crop nutrition contributes to malnutrition and related health problems.</a:t>
              </a:r>
            </a:p>
            <a:p>
              <a:pPr algn="l" marL="474979" indent="-237490" lvl="1">
                <a:lnSpc>
                  <a:spcPts val="2639"/>
                </a:lnSpc>
                <a:buFont typeface="Arial"/>
                <a:buChar char="•"/>
              </a:pPr>
              <a:r>
                <a:rPr lang="en-US" sz="2199">
                  <a:solidFill>
                    <a:srgbClr val="4A7C59"/>
                  </a:solidFill>
                  <a:latin typeface="Carlito"/>
                  <a:ea typeface="Carlito"/>
                  <a:cs typeface="Carlito"/>
                  <a:sym typeface="Carlito"/>
                </a:rPr>
                <a:t>Lack of an integrated soil–crop–nutrition system delays early detection.</a:t>
              </a:r>
            </a:p>
            <a:p>
              <a:pPr algn="l" marL="474979" indent="-237490" lvl="1">
                <a:lnSpc>
                  <a:spcPts val="2639"/>
                </a:lnSpc>
                <a:buFont typeface="Arial"/>
                <a:buChar char="•"/>
              </a:pPr>
              <a:r>
                <a:rPr lang="en-US" sz="2199">
                  <a:solidFill>
                    <a:srgbClr val="4A7C59"/>
                  </a:solidFill>
                  <a:latin typeface="Carlito"/>
                  <a:ea typeface="Carlito"/>
                  <a:cs typeface="Carlito"/>
                  <a:sym typeface="Carlito"/>
                </a:rPr>
                <a:t>Delayed interventions lead to long-term community impacts and higher healthcare costs.</a:t>
              </a:r>
            </a:p>
            <a:p>
              <a:pPr algn="l" marL="0" indent="0" lvl="0">
                <a:lnSpc>
                  <a:spcPts val="2639"/>
                </a:lnSpc>
              </a:pPr>
            </a:p>
          </p:txBody>
        </p:sp>
      </p:grpSp>
      <p:sp>
        <p:nvSpPr>
          <p:cNvPr name="Freeform 9" id="9"/>
          <p:cNvSpPr/>
          <p:nvPr/>
        </p:nvSpPr>
        <p:spPr>
          <a:xfrm flipH="false" flipV="false" rot="2339647">
            <a:off x="-2108732" y="7661030"/>
            <a:ext cx="6274865" cy="4114800"/>
          </a:xfrm>
          <a:custGeom>
            <a:avLst/>
            <a:gdLst/>
            <a:ahLst/>
            <a:cxnLst/>
            <a:rect r="r" b="b" t="t" l="l"/>
            <a:pathLst>
              <a:path h="4114800" w="6274865">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0" id="10"/>
          <p:cNvGrpSpPr/>
          <p:nvPr/>
        </p:nvGrpSpPr>
        <p:grpSpPr>
          <a:xfrm rot="0">
            <a:off x="2298224" y="0"/>
            <a:ext cx="12543455" cy="1456049"/>
            <a:chOff x="0" y="0"/>
            <a:chExt cx="2860312" cy="332026"/>
          </a:xfrm>
        </p:grpSpPr>
        <p:sp>
          <p:nvSpPr>
            <p:cNvPr name="Freeform 11" id="11"/>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5"/>
              <a:stretch>
                <a:fillRect l="0" t="-6534" r="0" b="-6534"/>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21479" y="6308970"/>
            <a:ext cx="3582334" cy="3581400"/>
            <a:chOff x="0" y="0"/>
            <a:chExt cx="1243118" cy="1242794"/>
          </a:xfrm>
        </p:grpSpPr>
        <p:sp>
          <p:nvSpPr>
            <p:cNvPr name="Freeform 3" id="3"/>
            <p:cNvSpPr/>
            <p:nvPr/>
          </p:nvSpPr>
          <p:spPr>
            <a:xfrm flipH="false" flipV="false" rot="0">
              <a:off x="0" y="0"/>
              <a:ext cx="1243118" cy="1242794"/>
            </a:xfrm>
            <a:custGeom>
              <a:avLst/>
              <a:gdLst/>
              <a:ahLst/>
              <a:cxnLst/>
              <a:rect r="r" b="b" t="t" l="l"/>
              <a:pathLst>
                <a:path h="1242794" w="1243118">
                  <a:moveTo>
                    <a:pt x="0" y="0"/>
                  </a:moveTo>
                  <a:lnTo>
                    <a:pt x="1243118" y="0"/>
                  </a:lnTo>
                  <a:lnTo>
                    <a:pt x="1243118" y="1242794"/>
                  </a:lnTo>
                  <a:lnTo>
                    <a:pt x="0" y="1242794"/>
                  </a:lnTo>
                  <a:close/>
                </a:path>
              </a:pathLst>
            </a:custGeom>
            <a:blipFill>
              <a:blip r:embed="rId2"/>
              <a:stretch>
                <a:fillRect l="-6086" t="0" r="-6086" b="0"/>
              </a:stretch>
            </a:blipFill>
          </p:spPr>
        </p:sp>
      </p:grpSp>
      <p:grpSp>
        <p:nvGrpSpPr>
          <p:cNvPr name="Group 4" id="4"/>
          <p:cNvGrpSpPr/>
          <p:nvPr/>
        </p:nvGrpSpPr>
        <p:grpSpPr>
          <a:xfrm rot="0">
            <a:off x="415220" y="6308970"/>
            <a:ext cx="3582334" cy="3581400"/>
            <a:chOff x="0" y="0"/>
            <a:chExt cx="1243118" cy="1242794"/>
          </a:xfrm>
        </p:grpSpPr>
        <p:sp>
          <p:nvSpPr>
            <p:cNvPr name="Freeform 5" id="5"/>
            <p:cNvSpPr/>
            <p:nvPr/>
          </p:nvSpPr>
          <p:spPr>
            <a:xfrm flipH="false" flipV="false" rot="0">
              <a:off x="0" y="0"/>
              <a:ext cx="1243118" cy="1242794"/>
            </a:xfrm>
            <a:custGeom>
              <a:avLst/>
              <a:gdLst/>
              <a:ahLst/>
              <a:cxnLst/>
              <a:rect r="r" b="b" t="t" l="l"/>
              <a:pathLst>
                <a:path h="1242794" w="1243118">
                  <a:moveTo>
                    <a:pt x="0" y="0"/>
                  </a:moveTo>
                  <a:lnTo>
                    <a:pt x="1243118" y="0"/>
                  </a:lnTo>
                  <a:lnTo>
                    <a:pt x="1243118" y="1242794"/>
                  </a:lnTo>
                  <a:lnTo>
                    <a:pt x="0" y="1242794"/>
                  </a:lnTo>
                  <a:close/>
                </a:path>
              </a:pathLst>
            </a:custGeom>
            <a:blipFill>
              <a:blip r:embed="rId3"/>
              <a:stretch>
                <a:fillRect l="-6086" t="0" r="-6086" b="0"/>
              </a:stretch>
            </a:blipFill>
          </p:spPr>
        </p:sp>
      </p:grpSp>
      <p:grpSp>
        <p:nvGrpSpPr>
          <p:cNvPr name="Group 6" id="6"/>
          <p:cNvGrpSpPr/>
          <p:nvPr/>
        </p:nvGrpSpPr>
        <p:grpSpPr>
          <a:xfrm rot="0">
            <a:off x="9427739" y="6308970"/>
            <a:ext cx="3756678" cy="3581400"/>
            <a:chOff x="0" y="0"/>
            <a:chExt cx="1303618" cy="1242794"/>
          </a:xfrm>
        </p:grpSpPr>
        <p:sp>
          <p:nvSpPr>
            <p:cNvPr name="Freeform 7" id="7"/>
            <p:cNvSpPr/>
            <p:nvPr/>
          </p:nvSpPr>
          <p:spPr>
            <a:xfrm flipH="false" flipV="false" rot="0">
              <a:off x="0" y="0"/>
              <a:ext cx="1303618" cy="1242794"/>
            </a:xfrm>
            <a:custGeom>
              <a:avLst/>
              <a:gdLst/>
              <a:ahLst/>
              <a:cxnLst/>
              <a:rect r="r" b="b" t="t" l="l"/>
              <a:pathLst>
                <a:path h="1242794" w="1303618">
                  <a:moveTo>
                    <a:pt x="0" y="0"/>
                  </a:moveTo>
                  <a:lnTo>
                    <a:pt x="1303618" y="0"/>
                  </a:lnTo>
                  <a:lnTo>
                    <a:pt x="1303618" y="1242794"/>
                  </a:lnTo>
                  <a:lnTo>
                    <a:pt x="0" y="1242794"/>
                  </a:lnTo>
                  <a:close/>
                </a:path>
              </a:pathLst>
            </a:custGeom>
            <a:blipFill>
              <a:blip r:embed="rId4"/>
              <a:stretch>
                <a:fillRect l="-3483" t="0" r="-3483" b="0"/>
              </a:stretch>
            </a:blipFill>
          </p:spPr>
        </p:sp>
      </p:grpSp>
      <p:sp>
        <p:nvSpPr>
          <p:cNvPr name="Freeform 8" id="8"/>
          <p:cNvSpPr/>
          <p:nvPr/>
        </p:nvSpPr>
        <p:spPr>
          <a:xfrm flipH="false" flipV="false" rot="-3086976">
            <a:off x="14342860" y="6833233"/>
            <a:ext cx="6274865" cy="4114800"/>
          </a:xfrm>
          <a:custGeom>
            <a:avLst/>
            <a:gdLst/>
            <a:ahLst/>
            <a:cxnLst/>
            <a:rect r="r" b="b" t="t" l="l"/>
            <a:pathLst>
              <a:path h="4114800" w="6274865">
                <a:moveTo>
                  <a:pt x="0" y="0"/>
                </a:moveTo>
                <a:lnTo>
                  <a:pt x="6274864" y="0"/>
                </a:lnTo>
                <a:lnTo>
                  <a:pt x="627486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9" id="9"/>
          <p:cNvGrpSpPr/>
          <p:nvPr/>
        </p:nvGrpSpPr>
        <p:grpSpPr>
          <a:xfrm rot="0">
            <a:off x="13916025" y="6308970"/>
            <a:ext cx="3901875" cy="3581400"/>
            <a:chOff x="0" y="0"/>
            <a:chExt cx="1354003" cy="1242794"/>
          </a:xfrm>
        </p:grpSpPr>
        <p:sp>
          <p:nvSpPr>
            <p:cNvPr name="Freeform 10" id="10"/>
            <p:cNvSpPr/>
            <p:nvPr/>
          </p:nvSpPr>
          <p:spPr>
            <a:xfrm flipH="false" flipV="false" rot="0">
              <a:off x="0" y="0"/>
              <a:ext cx="1354003" cy="1242794"/>
            </a:xfrm>
            <a:custGeom>
              <a:avLst/>
              <a:gdLst/>
              <a:ahLst/>
              <a:cxnLst/>
              <a:rect r="r" b="b" t="t" l="l"/>
              <a:pathLst>
                <a:path h="1242794" w="1354003">
                  <a:moveTo>
                    <a:pt x="0" y="0"/>
                  </a:moveTo>
                  <a:lnTo>
                    <a:pt x="1354003" y="0"/>
                  </a:lnTo>
                  <a:lnTo>
                    <a:pt x="1354003" y="1242794"/>
                  </a:lnTo>
                  <a:lnTo>
                    <a:pt x="0" y="1242794"/>
                  </a:lnTo>
                  <a:close/>
                </a:path>
              </a:pathLst>
            </a:custGeom>
            <a:blipFill>
              <a:blip r:embed="rId7"/>
              <a:stretch>
                <a:fillRect l="-5915" t="0" r="-5915" b="0"/>
              </a:stretch>
            </a:blipFill>
          </p:spPr>
        </p:sp>
      </p:grpSp>
      <p:sp>
        <p:nvSpPr>
          <p:cNvPr name="TextBox 11" id="11"/>
          <p:cNvSpPr txBox="true"/>
          <p:nvPr/>
        </p:nvSpPr>
        <p:spPr>
          <a:xfrm rot="0">
            <a:off x="178015" y="2567438"/>
            <a:ext cx="13249275" cy="1004572"/>
          </a:xfrm>
          <a:prstGeom prst="rect">
            <a:avLst/>
          </a:prstGeom>
        </p:spPr>
        <p:txBody>
          <a:bodyPr anchor="t" rtlCol="false" tIns="0" lIns="0" bIns="0" rIns="0">
            <a:spAutoFit/>
          </a:bodyPr>
          <a:lstStyle/>
          <a:p>
            <a:pPr algn="l" marL="0" indent="0" lvl="0">
              <a:lnSpc>
                <a:spcPts val="7840"/>
              </a:lnSpc>
              <a:spcBef>
                <a:spcPct val="0"/>
              </a:spcBef>
            </a:pPr>
            <a:r>
              <a:rPr lang="en-US" sz="7000">
                <a:solidFill>
                  <a:srgbClr val="4A7C59"/>
                </a:solidFill>
                <a:latin typeface="Radley"/>
                <a:ea typeface="Radley"/>
                <a:cs typeface="Radley"/>
                <a:sym typeface="Radley"/>
              </a:rPr>
              <a:t>Objectives</a:t>
            </a:r>
          </a:p>
        </p:txBody>
      </p:sp>
      <p:grpSp>
        <p:nvGrpSpPr>
          <p:cNvPr name="Group 12" id="12"/>
          <p:cNvGrpSpPr/>
          <p:nvPr/>
        </p:nvGrpSpPr>
        <p:grpSpPr>
          <a:xfrm rot="0">
            <a:off x="419140" y="4515803"/>
            <a:ext cx="2876550" cy="1255395"/>
            <a:chOff x="0" y="0"/>
            <a:chExt cx="3835400" cy="1673860"/>
          </a:xfrm>
        </p:grpSpPr>
        <p:sp>
          <p:nvSpPr>
            <p:cNvPr name="TextBox 13" id="13"/>
            <p:cNvSpPr txBox="true"/>
            <p:nvPr/>
          </p:nvSpPr>
          <p:spPr>
            <a:xfrm rot="0">
              <a:off x="0" y="-57150"/>
              <a:ext cx="3835400"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AI System</a:t>
              </a:r>
            </a:p>
          </p:txBody>
        </p:sp>
        <p:sp>
          <p:nvSpPr>
            <p:cNvPr name="TextBox 14" id="14"/>
            <p:cNvSpPr txBox="true"/>
            <p:nvPr/>
          </p:nvSpPr>
          <p:spPr>
            <a:xfrm rot="0">
              <a:off x="0" y="820420"/>
              <a:ext cx="3835400" cy="853440"/>
            </a:xfrm>
            <a:prstGeom prst="rect">
              <a:avLst/>
            </a:prstGeom>
          </p:spPr>
          <p:txBody>
            <a:bodyPr anchor="t" rtlCol="false" tIns="0" lIns="0" bIns="0" rIns="0">
              <a:spAutoFit/>
            </a:bodyPr>
            <a:lstStyle/>
            <a:p>
              <a:pPr algn="l" marL="0" indent="0" lvl="0">
                <a:lnSpc>
                  <a:spcPts val="2520"/>
                </a:lnSpc>
              </a:pPr>
              <a:r>
                <a:rPr lang="en-US" sz="1800">
                  <a:solidFill>
                    <a:srgbClr val="4A7C59"/>
                  </a:solidFill>
                  <a:latin typeface="Carlito"/>
                  <a:ea typeface="Carlito"/>
                  <a:cs typeface="Carlito"/>
                  <a:sym typeface="Carlito"/>
                </a:rPr>
                <a:t>To develop a system predicting nutrition risks</a:t>
              </a:r>
            </a:p>
          </p:txBody>
        </p:sp>
      </p:grpSp>
      <p:grpSp>
        <p:nvGrpSpPr>
          <p:cNvPr name="Group 15" id="15"/>
          <p:cNvGrpSpPr/>
          <p:nvPr/>
        </p:nvGrpSpPr>
        <p:grpSpPr>
          <a:xfrm rot="0">
            <a:off x="4921479" y="4515803"/>
            <a:ext cx="2876550" cy="1255395"/>
            <a:chOff x="0" y="0"/>
            <a:chExt cx="3835400" cy="1673860"/>
          </a:xfrm>
        </p:grpSpPr>
        <p:sp>
          <p:nvSpPr>
            <p:cNvPr name="TextBox 16" id="16"/>
            <p:cNvSpPr txBox="true"/>
            <p:nvPr/>
          </p:nvSpPr>
          <p:spPr>
            <a:xfrm rot="0">
              <a:off x="0" y="820420"/>
              <a:ext cx="3835400" cy="853440"/>
            </a:xfrm>
            <a:prstGeom prst="rect">
              <a:avLst/>
            </a:prstGeom>
          </p:spPr>
          <p:txBody>
            <a:bodyPr anchor="t" rtlCol="false" tIns="0" lIns="0" bIns="0" rIns="0">
              <a:spAutoFit/>
            </a:bodyPr>
            <a:lstStyle/>
            <a:p>
              <a:pPr algn="l" marL="0" indent="0" lvl="0">
                <a:lnSpc>
                  <a:spcPts val="2520"/>
                </a:lnSpc>
              </a:pPr>
              <a:r>
                <a:rPr lang="en-US" sz="1800">
                  <a:solidFill>
                    <a:srgbClr val="4A7C59"/>
                  </a:solidFill>
                  <a:latin typeface="Carlito"/>
                  <a:ea typeface="Carlito"/>
                  <a:cs typeface="Carlito"/>
                  <a:sym typeface="Carlito"/>
                </a:rPr>
                <a:t>Combining soil, crop, and health data together</a:t>
              </a:r>
            </a:p>
          </p:txBody>
        </p:sp>
        <p:sp>
          <p:nvSpPr>
            <p:cNvPr name="TextBox 17" id="17"/>
            <p:cNvSpPr txBox="true"/>
            <p:nvPr/>
          </p:nvSpPr>
          <p:spPr>
            <a:xfrm rot="0">
              <a:off x="0" y="-57150"/>
              <a:ext cx="3835400"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Integrated Data</a:t>
              </a:r>
            </a:p>
          </p:txBody>
        </p:sp>
      </p:grpSp>
      <p:grpSp>
        <p:nvGrpSpPr>
          <p:cNvPr name="Group 18" id="18"/>
          <p:cNvGrpSpPr/>
          <p:nvPr/>
        </p:nvGrpSpPr>
        <p:grpSpPr>
          <a:xfrm rot="0">
            <a:off x="9427739" y="4515803"/>
            <a:ext cx="2876550" cy="1255395"/>
            <a:chOff x="0" y="0"/>
            <a:chExt cx="3835400" cy="1673860"/>
          </a:xfrm>
        </p:grpSpPr>
        <p:sp>
          <p:nvSpPr>
            <p:cNvPr name="TextBox 19" id="19"/>
            <p:cNvSpPr txBox="true"/>
            <p:nvPr/>
          </p:nvSpPr>
          <p:spPr>
            <a:xfrm rot="0">
              <a:off x="0" y="820420"/>
              <a:ext cx="3835400" cy="853440"/>
            </a:xfrm>
            <a:prstGeom prst="rect">
              <a:avLst/>
            </a:prstGeom>
          </p:spPr>
          <p:txBody>
            <a:bodyPr anchor="t" rtlCol="false" tIns="0" lIns="0" bIns="0" rIns="0">
              <a:spAutoFit/>
            </a:bodyPr>
            <a:lstStyle/>
            <a:p>
              <a:pPr algn="l" marL="0" indent="0" lvl="0">
                <a:lnSpc>
                  <a:spcPts val="2520"/>
                </a:lnSpc>
              </a:pPr>
              <a:r>
                <a:rPr lang="en-US" sz="1800">
                  <a:solidFill>
                    <a:srgbClr val="4A7C59"/>
                  </a:solidFill>
                  <a:latin typeface="Carlito"/>
                  <a:ea typeface="Carlito"/>
                  <a:cs typeface="Carlito"/>
                  <a:sym typeface="Carlito"/>
                </a:rPr>
                <a:t>Building a machine learning early warning system</a:t>
              </a:r>
            </a:p>
          </p:txBody>
        </p:sp>
        <p:sp>
          <p:nvSpPr>
            <p:cNvPr name="TextBox 20" id="20"/>
            <p:cNvSpPr txBox="true"/>
            <p:nvPr/>
          </p:nvSpPr>
          <p:spPr>
            <a:xfrm rot="0">
              <a:off x="0" y="-57150"/>
              <a:ext cx="3835400"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Early Warning</a:t>
              </a:r>
            </a:p>
          </p:txBody>
        </p:sp>
      </p:grpSp>
      <p:grpSp>
        <p:nvGrpSpPr>
          <p:cNvPr name="Group 21" id="21"/>
          <p:cNvGrpSpPr/>
          <p:nvPr/>
        </p:nvGrpSpPr>
        <p:grpSpPr>
          <a:xfrm rot="0">
            <a:off x="13835747" y="4515803"/>
            <a:ext cx="4452253" cy="1277984"/>
            <a:chOff x="0" y="0"/>
            <a:chExt cx="5936337" cy="1703979"/>
          </a:xfrm>
        </p:grpSpPr>
        <p:sp>
          <p:nvSpPr>
            <p:cNvPr name="TextBox 22" id="22"/>
            <p:cNvSpPr txBox="true"/>
            <p:nvPr/>
          </p:nvSpPr>
          <p:spPr>
            <a:xfrm rot="0">
              <a:off x="0" y="850539"/>
              <a:ext cx="5936337" cy="853440"/>
            </a:xfrm>
            <a:prstGeom prst="rect">
              <a:avLst/>
            </a:prstGeom>
          </p:spPr>
          <p:txBody>
            <a:bodyPr anchor="t" rtlCol="false" tIns="0" lIns="0" bIns="0" rIns="0">
              <a:spAutoFit/>
            </a:bodyPr>
            <a:lstStyle/>
            <a:p>
              <a:pPr algn="l" marL="0" indent="0" lvl="0">
                <a:lnSpc>
                  <a:spcPts val="2520"/>
                </a:lnSpc>
              </a:pPr>
              <a:r>
                <a:rPr lang="en-US" sz="1800">
                  <a:solidFill>
                    <a:srgbClr val="4A7C59"/>
                  </a:solidFill>
                  <a:latin typeface="Carlito"/>
                  <a:ea typeface="Carlito"/>
                  <a:cs typeface="Carlito"/>
                  <a:sym typeface="Carlito"/>
                </a:rPr>
                <a:t>E</a:t>
              </a:r>
              <a:r>
                <a:rPr lang="en-US" sz="1800">
                  <a:solidFill>
                    <a:srgbClr val="4A7C59"/>
                  </a:solidFill>
                  <a:latin typeface="Carlito"/>
                  <a:ea typeface="Carlito"/>
                  <a:cs typeface="Carlito"/>
                  <a:sym typeface="Carlito"/>
                </a:rPr>
                <a:t>ncouraging environmentally friendly farming</a:t>
              </a:r>
            </a:p>
            <a:p>
              <a:pPr algn="l" marL="0" indent="0" lvl="0">
                <a:lnSpc>
                  <a:spcPts val="2520"/>
                </a:lnSpc>
              </a:pPr>
            </a:p>
          </p:txBody>
        </p:sp>
        <p:sp>
          <p:nvSpPr>
            <p:cNvPr name="TextBox 23" id="23"/>
            <p:cNvSpPr txBox="true"/>
            <p:nvPr/>
          </p:nvSpPr>
          <p:spPr>
            <a:xfrm rot="0">
              <a:off x="0" y="-57150"/>
              <a:ext cx="5065949"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Sustain</a:t>
              </a:r>
              <a:r>
                <a:rPr lang="en-US" sz="2799">
                  <a:solidFill>
                    <a:srgbClr val="7CB6E4"/>
                  </a:solidFill>
                  <a:latin typeface="Radley"/>
                  <a:ea typeface="Radley"/>
                  <a:cs typeface="Radley"/>
                  <a:sym typeface="Radley"/>
                </a:rPr>
                <a:t>able Agriculture</a:t>
              </a:r>
            </a:p>
          </p:txBody>
        </p:sp>
      </p:grpSp>
      <p:grpSp>
        <p:nvGrpSpPr>
          <p:cNvPr name="Group 24" id="24"/>
          <p:cNvGrpSpPr/>
          <p:nvPr/>
        </p:nvGrpSpPr>
        <p:grpSpPr>
          <a:xfrm rot="0">
            <a:off x="2307749" y="0"/>
            <a:ext cx="12543455" cy="1456049"/>
            <a:chOff x="0" y="0"/>
            <a:chExt cx="2860312" cy="332026"/>
          </a:xfrm>
        </p:grpSpPr>
        <p:sp>
          <p:nvSpPr>
            <p:cNvPr name="Freeform 25" id="25"/>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8"/>
              <a:stretch>
                <a:fillRect l="0" t="-6534" r="0" b="-6534"/>
              </a:stretch>
            </a:blipFill>
          </p:spPr>
        </p:sp>
      </p:grpSp>
      <p:sp>
        <p:nvSpPr>
          <p:cNvPr name="AutoShape 26" id="26"/>
          <p:cNvSpPr/>
          <p:nvPr/>
        </p:nvSpPr>
        <p:spPr>
          <a:xfrm>
            <a:off x="178015" y="3774600"/>
            <a:ext cx="7211182" cy="0"/>
          </a:xfrm>
          <a:prstGeom prst="line">
            <a:avLst/>
          </a:prstGeom>
          <a:ln cap="flat" w="19050">
            <a:solidFill>
              <a:srgbClr val="4A7C59"/>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36864" y="2148794"/>
            <a:ext cx="8251136" cy="3248663"/>
            <a:chOff x="0" y="0"/>
            <a:chExt cx="3245215" cy="1277716"/>
          </a:xfrm>
        </p:grpSpPr>
        <p:sp>
          <p:nvSpPr>
            <p:cNvPr name="Freeform 3" id="3"/>
            <p:cNvSpPr/>
            <p:nvPr/>
          </p:nvSpPr>
          <p:spPr>
            <a:xfrm flipH="false" flipV="false" rot="0">
              <a:off x="0" y="0"/>
              <a:ext cx="3245215" cy="1277716"/>
            </a:xfrm>
            <a:custGeom>
              <a:avLst/>
              <a:gdLst/>
              <a:ahLst/>
              <a:cxnLst/>
              <a:rect r="r" b="b" t="t" l="l"/>
              <a:pathLst>
                <a:path h="1277716" w="3245215">
                  <a:moveTo>
                    <a:pt x="0" y="0"/>
                  </a:moveTo>
                  <a:lnTo>
                    <a:pt x="3245215" y="0"/>
                  </a:lnTo>
                  <a:lnTo>
                    <a:pt x="3245215" y="1277716"/>
                  </a:lnTo>
                  <a:lnTo>
                    <a:pt x="0" y="1277716"/>
                  </a:lnTo>
                  <a:close/>
                </a:path>
              </a:pathLst>
            </a:custGeom>
            <a:blipFill>
              <a:blip r:embed="rId2"/>
              <a:stretch>
                <a:fillRect l="0" t="-66039" r="0" b="-66039"/>
              </a:stretch>
            </a:blipFill>
          </p:spPr>
        </p:sp>
      </p:grpSp>
      <p:grpSp>
        <p:nvGrpSpPr>
          <p:cNvPr name="Group 4" id="4"/>
          <p:cNvGrpSpPr/>
          <p:nvPr/>
        </p:nvGrpSpPr>
        <p:grpSpPr>
          <a:xfrm rot="0">
            <a:off x="0" y="7179078"/>
            <a:ext cx="8916778" cy="3107922"/>
            <a:chOff x="0" y="0"/>
            <a:chExt cx="4177616" cy="1456098"/>
          </a:xfrm>
        </p:grpSpPr>
        <p:sp>
          <p:nvSpPr>
            <p:cNvPr name="Freeform 5" id="5"/>
            <p:cNvSpPr/>
            <p:nvPr/>
          </p:nvSpPr>
          <p:spPr>
            <a:xfrm flipH="false" flipV="false" rot="0">
              <a:off x="0" y="0"/>
              <a:ext cx="4177616" cy="1456098"/>
            </a:xfrm>
            <a:custGeom>
              <a:avLst/>
              <a:gdLst/>
              <a:ahLst/>
              <a:cxnLst/>
              <a:rect r="r" b="b" t="t" l="l"/>
              <a:pathLst>
                <a:path h="1456098" w="4177616">
                  <a:moveTo>
                    <a:pt x="0" y="0"/>
                  </a:moveTo>
                  <a:lnTo>
                    <a:pt x="4177616" y="0"/>
                  </a:lnTo>
                  <a:lnTo>
                    <a:pt x="4177616" y="1456098"/>
                  </a:lnTo>
                  <a:lnTo>
                    <a:pt x="0" y="1456098"/>
                  </a:lnTo>
                  <a:close/>
                </a:path>
              </a:pathLst>
            </a:custGeom>
            <a:blipFill>
              <a:blip r:embed="rId3"/>
              <a:stretch>
                <a:fillRect l="0" t="-28540" r="0" b="-28540"/>
              </a:stretch>
            </a:blipFill>
          </p:spPr>
        </p:sp>
      </p:grpSp>
      <p:grpSp>
        <p:nvGrpSpPr>
          <p:cNvPr name="Group 6" id="6"/>
          <p:cNvGrpSpPr/>
          <p:nvPr/>
        </p:nvGrpSpPr>
        <p:grpSpPr>
          <a:xfrm rot="0">
            <a:off x="0" y="1717550"/>
            <a:ext cx="9710132" cy="3804998"/>
            <a:chOff x="0" y="0"/>
            <a:chExt cx="12946843" cy="5073331"/>
          </a:xfrm>
        </p:grpSpPr>
        <p:sp>
          <p:nvSpPr>
            <p:cNvPr name="TextBox 7" id="7"/>
            <p:cNvSpPr txBox="true"/>
            <p:nvPr/>
          </p:nvSpPr>
          <p:spPr>
            <a:xfrm rot="0">
              <a:off x="210094" y="57150"/>
              <a:ext cx="11506200" cy="1358479"/>
            </a:xfrm>
            <a:prstGeom prst="rect">
              <a:avLst/>
            </a:prstGeom>
          </p:spPr>
          <p:txBody>
            <a:bodyPr anchor="t" rtlCol="false" tIns="0" lIns="0" bIns="0" rIns="0">
              <a:spAutoFit/>
            </a:bodyPr>
            <a:lstStyle/>
            <a:p>
              <a:pPr algn="l" marL="0" indent="0" lvl="0">
                <a:lnSpc>
                  <a:spcPts val="7840"/>
                </a:lnSpc>
                <a:spcBef>
                  <a:spcPct val="0"/>
                </a:spcBef>
              </a:pPr>
              <a:r>
                <a:rPr lang="en-US" sz="7000">
                  <a:solidFill>
                    <a:srgbClr val="4A7C59"/>
                  </a:solidFill>
                  <a:latin typeface="Radley"/>
                  <a:ea typeface="Radley"/>
                  <a:cs typeface="Radley"/>
                  <a:sym typeface="Radley"/>
                </a:rPr>
                <a:t>Literature Review</a:t>
              </a:r>
            </a:p>
          </p:txBody>
        </p:sp>
        <p:sp>
          <p:nvSpPr>
            <p:cNvPr name="TextBox 8" id="8"/>
            <p:cNvSpPr txBox="true"/>
            <p:nvPr/>
          </p:nvSpPr>
          <p:spPr>
            <a:xfrm rot="0">
              <a:off x="210094" y="1898720"/>
              <a:ext cx="11506200"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FAO Research</a:t>
              </a:r>
            </a:p>
          </p:txBody>
        </p:sp>
        <p:sp>
          <p:nvSpPr>
            <p:cNvPr name="TextBox 9" id="9"/>
            <p:cNvSpPr txBox="true"/>
            <p:nvPr/>
          </p:nvSpPr>
          <p:spPr>
            <a:xfrm rot="0">
              <a:off x="0" y="2705839"/>
              <a:ext cx="12946843" cy="2367492"/>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4A7C59"/>
                  </a:solidFill>
                  <a:latin typeface="Carlito"/>
                  <a:ea typeface="Carlito"/>
                  <a:cs typeface="Carlito"/>
                  <a:sym typeface="Carlito"/>
                </a:rPr>
                <a:t>FAO reports that s</a:t>
              </a:r>
              <a:r>
                <a:rPr lang="en-US" sz="1999">
                  <a:solidFill>
                    <a:srgbClr val="4A7C59"/>
                  </a:solidFill>
                  <a:latin typeface="Carlito"/>
                  <a:ea typeface="Carlito"/>
                  <a:cs typeface="Carlito"/>
                  <a:sym typeface="Carlito"/>
                </a:rPr>
                <a:t>oil nutrient depletion reduces </a:t>
              </a:r>
              <a:r>
                <a:rPr lang="en-US" sz="1999">
                  <a:solidFill>
                    <a:srgbClr val="4A7C59"/>
                  </a:solidFill>
                  <a:latin typeface="Carlito"/>
                  <a:ea typeface="Carlito"/>
                  <a:cs typeface="Carlito"/>
                  <a:sym typeface="Carlito"/>
                </a:rPr>
                <a:t>crop </a:t>
              </a:r>
              <a:r>
                <a:rPr lang="en-US" sz="1999">
                  <a:solidFill>
                    <a:srgbClr val="4A7C59"/>
                  </a:solidFill>
                  <a:latin typeface="Carlito"/>
                  <a:ea typeface="Carlito"/>
                  <a:cs typeface="Carlito"/>
                  <a:sym typeface="Carlito"/>
                </a:rPr>
                <a:t>nutrient d</a:t>
              </a:r>
              <a:r>
                <a:rPr lang="en-US" sz="1999">
                  <a:solidFill>
                    <a:srgbClr val="4A7C59"/>
                  </a:solidFill>
                  <a:latin typeface="Carlito"/>
                  <a:ea typeface="Carlito"/>
                  <a:cs typeface="Carlito"/>
                  <a:sym typeface="Carlito"/>
                </a:rPr>
                <a:t>e</a:t>
              </a:r>
              <a:r>
                <a:rPr lang="en-US" sz="1999">
                  <a:solidFill>
                    <a:srgbClr val="4A7C59"/>
                  </a:solidFill>
                  <a:latin typeface="Carlito"/>
                  <a:ea typeface="Carlito"/>
                  <a:cs typeface="Carlito"/>
                  <a:sym typeface="Carlito"/>
                </a:rPr>
                <a:t>nsity </a:t>
              </a:r>
              <a:r>
                <a:rPr lang="en-US" sz="1999">
                  <a:solidFill>
                    <a:srgbClr val="4A7C59"/>
                  </a:solidFill>
                  <a:latin typeface="Carlito"/>
                  <a:ea typeface="Carlito"/>
                  <a:cs typeface="Carlito"/>
                  <a:sym typeface="Carlito"/>
                </a:rPr>
                <a:t>a</a:t>
              </a:r>
              <a:r>
                <a:rPr lang="en-US" sz="1999">
                  <a:solidFill>
                    <a:srgbClr val="4A7C59"/>
                  </a:solidFill>
                  <a:latin typeface="Carlito"/>
                  <a:ea typeface="Carlito"/>
                  <a:cs typeface="Carlito"/>
                  <a:sym typeface="Carlito"/>
                </a:rPr>
                <a:t>nd lowers food micronutrient levels.</a:t>
              </a:r>
            </a:p>
            <a:p>
              <a:pPr algn="l" marL="431799" indent="-215899" lvl="1">
                <a:lnSpc>
                  <a:spcPts val="2799"/>
                </a:lnSpc>
                <a:buFont typeface="Arial"/>
                <a:buChar char="•"/>
              </a:pPr>
              <a:r>
                <a:rPr lang="en-US" sz="1999">
                  <a:solidFill>
                    <a:srgbClr val="4A7C59"/>
                  </a:solidFill>
                  <a:latin typeface="Carlito"/>
                  <a:ea typeface="Carlito"/>
                  <a:cs typeface="Carlito"/>
                  <a:sym typeface="Carlito"/>
                </a:rPr>
                <a:t>FAO’s Soils4Nutrition initiative highlights that healthy soil is crucial for producing nutrient-rich crops, especially in developing countries.</a:t>
              </a:r>
            </a:p>
            <a:p>
              <a:pPr algn="l">
                <a:lnSpc>
                  <a:spcPts val="2799"/>
                </a:lnSpc>
              </a:pPr>
            </a:p>
          </p:txBody>
        </p:sp>
      </p:grpSp>
      <p:grpSp>
        <p:nvGrpSpPr>
          <p:cNvPr name="Group 10" id="10"/>
          <p:cNvGrpSpPr/>
          <p:nvPr/>
        </p:nvGrpSpPr>
        <p:grpSpPr>
          <a:xfrm rot="0">
            <a:off x="9498952" y="5626505"/>
            <a:ext cx="8746935" cy="2293050"/>
            <a:chOff x="0" y="0"/>
            <a:chExt cx="11662580" cy="3057400"/>
          </a:xfrm>
        </p:grpSpPr>
        <p:sp>
          <p:nvSpPr>
            <p:cNvPr name="TextBox 11" id="11"/>
            <p:cNvSpPr txBox="true"/>
            <p:nvPr/>
          </p:nvSpPr>
          <p:spPr>
            <a:xfrm rot="0">
              <a:off x="0" y="-57150"/>
              <a:ext cx="6402162"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WHO Reports</a:t>
              </a:r>
            </a:p>
          </p:txBody>
        </p:sp>
        <p:sp>
          <p:nvSpPr>
            <p:cNvPr name="TextBox 12" id="12"/>
            <p:cNvSpPr txBox="true"/>
            <p:nvPr/>
          </p:nvSpPr>
          <p:spPr>
            <a:xfrm rot="0">
              <a:off x="0" y="689908"/>
              <a:ext cx="11662580" cy="2367492"/>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4A7C59"/>
                  </a:solidFill>
                  <a:latin typeface="Carlito"/>
                  <a:ea typeface="Carlito"/>
                  <a:cs typeface="Carlito"/>
                  <a:sym typeface="Carlito"/>
                </a:rPr>
                <a:t>WHO reports show rising global n</a:t>
              </a:r>
              <a:r>
                <a:rPr lang="en-US" sz="1999">
                  <a:solidFill>
                    <a:srgbClr val="4A7C59"/>
                  </a:solidFill>
                  <a:latin typeface="Carlito"/>
                  <a:ea typeface="Carlito"/>
                  <a:cs typeface="Carlito"/>
                  <a:sym typeface="Carlito"/>
                </a:rPr>
                <a:t>utrition deficiencies caused by poor-quality diets and micronutrient-poor crops.</a:t>
              </a:r>
            </a:p>
            <a:p>
              <a:pPr algn="l" marL="431799" indent="-215899" lvl="1">
                <a:lnSpc>
                  <a:spcPts val="2799"/>
                </a:lnSpc>
                <a:buFont typeface="Arial"/>
                <a:buChar char="•"/>
              </a:pPr>
              <a:r>
                <a:rPr lang="en-US" sz="1999">
                  <a:solidFill>
                    <a:srgbClr val="4A7C59"/>
                  </a:solidFill>
                  <a:latin typeface="Carlito"/>
                  <a:ea typeface="Carlito"/>
                  <a:cs typeface="Carlito"/>
                  <a:sym typeface="Carlito"/>
                </a:rPr>
                <a:t>WHO links hidden hunger (micronutrient deficiency) to declining soil quality in agricultural regions.</a:t>
              </a:r>
            </a:p>
            <a:p>
              <a:pPr algn="l" marL="0" indent="0" lvl="0">
                <a:lnSpc>
                  <a:spcPts val="2799"/>
                </a:lnSpc>
              </a:pPr>
            </a:p>
          </p:txBody>
        </p:sp>
      </p:grpSp>
      <p:sp>
        <p:nvSpPr>
          <p:cNvPr name="TextBox 13" id="13"/>
          <p:cNvSpPr txBox="true"/>
          <p:nvPr/>
        </p:nvSpPr>
        <p:spPr>
          <a:xfrm rot="0">
            <a:off x="157570" y="5262648"/>
            <a:ext cx="3476499" cy="481330"/>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 UNICE</a:t>
            </a:r>
            <a:r>
              <a:rPr lang="en-US" sz="2799">
                <a:solidFill>
                  <a:srgbClr val="7CB6E4"/>
                </a:solidFill>
                <a:latin typeface="Radley"/>
                <a:ea typeface="Radley"/>
                <a:cs typeface="Radley"/>
                <a:sym typeface="Radley"/>
              </a:rPr>
              <a:t>F Findings</a:t>
            </a:r>
          </a:p>
        </p:txBody>
      </p:sp>
      <p:sp>
        <p:nvSpPr>
          <p:cNvPr name="TextBox 14" id="14"/>
          <p:cNvSpPr txBox="true"/>
          <p:nvPr/>
        </p:nvSpPr>
        <p:spPr>
          <a:xfrm rot="0">
            <a:off x="157570" y="5793380"/>
            <a:ext cx="8986430" cy="109220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4A7C59"/>
                </a:solidFill>
                <a:latin typeface="Carlito"/>
                <a:ea typeface="Carlito"/>
                <a:cs typeface="Carlito"/>
                <a:sym typeface="Carlito"/>
              </a:rPr>
              <a:t>UNICEF reports show that ch</a:t>
            </a:r>
            <a:r>
              <a:rPr lang="en-US" sz="1999">
                <a:solidFill>
                  <a:srgbClr val="4A7C59"/>
                </a:solidFill>
                <a:latin typeface="Carlito"/>
                <a:ea typeface="Carlito"/>
                <a:cs typeface="Carlito"/>
                <a:sym typeface="Carlito"/>
              </a:rPr>
              <a:t>ild malnutrition is strongly linked t</a:t>
            </a:r>
            <a:r>
              <a:rPr lang="en-US" sz="1999">
                <a:solidFill>
                  <a:srgbClr val="4A7C59"/>
                </a:solidFill>
                <a:latin typeface="Carlito"/>
                <a:ea typeface="Carlito"/>
                <a:cs typeface="Carlito"/>
                <a:sym typeface="Carlito"/>
              </a:rPr>
              <a:t>o ho</a:t>
            </a:r>
            <a:r>
              <a:rPr lang="en-US" sz="1999">
                <a:solidFill>
                  <a:srgbClr val="4A7C59"/>
                </a:solidFill>
                <a:latin typeface="Carlito"/>
                <a:ea typeface="Carlito"/>
                <a:cs typeface="Carlito"/>
                <a:sym typeface="Carlito"/>
              </a:rPr>
              <a:t>usehold food quality, which depends on soil fertility.</a:t>
            </a:r>
          </a:p>
          <a:p>
            <a:pPr algn="l" marL="431799" indent="-215899" lvl="1">
              <a:lnSpc>
                <a:spcPts val="2799"/>
              </a:lnSpc>
              <a:buFont typeface="Arial"/>
              <a:buChar char="•"/>
            </a:pPr>
            <a:r>
              <a:rPr lang="en-US" sz="1999">
                <a:solidFill>
                  <a:srgbClr val="4A7C59"/>
                </a:solidFill>
                <a:latin typeface="Carlito"/>
                <a:ea typeface="Carlito"/>
                <a:cs typeface="Carlito"/>
                <a:sym typeface="Carlito"/>
              </a:rPr>
              <a:t>Poor soil → low-nutrient crops → poor diet → higher child anemia and stunting.</a:t>
            </a:r>
          </a:p>
        </p:txBody>
      </p:sp>
      <p:sp>
        <p:nvSpPr>
          <p:cNvPr name="TextBox 15" id="15"/>
          <p:cNvSpPr txBox="true"/>
          <p:nvPr/>
        </p:nvSpPr>
        <p:spPr>
          <a:xfrm rot="0">
            <a:off x="9296362" y="7756409"/>
            <a:ext cx="8968948" cy="976630"/>
          </a:xfrm>
          <a:prstGeom prst="rect">
            <a:avLst/>
          </a:prstGeom>
        </p:spPr>
        <p:txBody>
          <a:bodyPr anchor="t" rtlCol="false" tIns="0" lIns="0" bIns="0" rIns="0">
            <a:spAutoFit/>
          </a:bodyPr>
          <a:lstStyle/>
          <a:p>
            <a:pPr algn="l">
              <a:lnSpc>
                <a:spcPts val="3919"/>
              </a:lnSpc>
              <a:spcBef>
                <a:spcPct val="0"/>
              </a:spcBef>
            </a:pPr>
            <a:r>
              <a:rPr lang="en-US" sz="2799">
                <a:solidFill>
                  <a:srgbClr val="7CB6E4"/>
                </a:solidFill>
                <a:latin typeface="Radley"/>
                <a:ea typeface="Radley"/>
                <a:cs typeface="Radley"/>
                <a:sym typeface="Radley"/>
              </a:rPr>
              <a:t>IPNI</a:t>
            </a:r>
            <a:r>
              <a:rPr lang="en-US" sz="2799">
                <a:solidFill>
                  <a:srgbClr val="7CB6E4"/>
                </a:solidFill>
                <a:latin typeface="Radley"/>
                <a:ea typeface="Radley"/>
                <a:cs typeface="Radley"/>
                <a:sym typeface="Radley"/>
              </a:rPr>
              <a:t> / Soil Science Studies (International Plant Nutrition Institute)</a:t>
            </a:r>
          </a:p>
        </p:txBody>
      </p:sp>
      <p:sp>
        <p:nvSpPr>
          <p:cNvPr name="TextBox 16" id="16"/>
          <p:cNvSpPr txBox="true"/>
          <p:nvPr/>
        </p:nvSpPr>
        <p:spPr>
          <a:xfrm rot="0">
            <a:off x="9296362" y="8842375"/>
            <a:ext cx="8914135" cy="1444625"/>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4A7C59"/>
                </a:solidFill>
                <a:latin typeface="Carlito"/>
                <a:ea typeface="Carlito"/>
                <a:cs typeface="Carlito"/>
                <a:sym typeface="Carlito"/>
              </a:rPr>
              <a:t>Studies show that soil nutrients like N</a:t>
            </a:r>
            <a:r>
              <a:rPr lang="en-US" sz="1999">
                <a:solidFill>
                  <a:srgbClr val="4A7C59"/>
                </a:solidFill>
                <a:latin typeface="Carlito"/>
                <a:ea typeface="Carlito"/>
                <a:cs typeface="Carlito"/>
                <a:sym typeface="Carlito"/>
              </a:rPr>
              <a:t>itrogen (N), Phosphorus (P), and Potassium</a:t>
            </a:r>
            <a:r>
              <a:rPr lang="en-US" sz="1999">
                <a:solidFill>
                  <a:srgbClr val="4A7C59"/>
                </a:solidFill>
                <a:latin typeface="Carlito"/>
                <a:ea typeface="Carlito"/>
                <a:cs typeface="Carlito"/>
                <a:sym typeface="Carlito"/>
              </a:rPr>
              <a:t> (K) </a:t>
            </a:r>
            <a:r>
              <a:rPr lang="en-US" sz="1999">
                <a:solidFill>
                  <a:srgbClr val="4A7C59"/>
                </a:solidFill>
                <a:latin typeface="Carlito"/>
                <a:ea typeface="Carlito"/>
                <a:cs typeface="Carlito"/>
                <a:sym typeface="Carlito"/>
              </a:rPr>
              <a:t>significantly influence crop protein, vitamin, and mineral content.</a:t>
            </a:r>
          </a:p>
          <a:p>
            <a:pPr algn="l" marL="431799" indent="-215899" lvl="1">
              <a:lnSpc>
                <a:spcPts val="2799"/>
              </a:lnSpc>
              <a:buFont typeface="Arial"/>
              <a:buChar char="•"/>
            </a:pPr>
            <a:r>
              <a:rPr lang="en-US" sz="1999">
                <a:solidFill>
                  <a:srgbClr val="4A7C59"/>
                </a:solidFill>
                <a:latin typeface="Carlito"/>
                <a:ea typeface="Carlito"/>
                <a:cs typeface="Carlito"/>
                <a:sym typeface="Carlito"/>
              </a:rPr>
              <a:t>Micronutrient deficiencies (e.g., Zinc, Iron) in soil reduce the micronutrient levels in grains and vegetables.</a:t>
            </a:r>
          </a:p>
        </p:txBody>
      </p:sp>
      <p:grpSp>
        <p:nvGrpSpPr>
          <p:cNvPr name="Group 17" id="17"/>
          <p:cNvGrpSpPr/>
          <p:nvPr/>
        </p:nvGrpSpPr>
        <p:grpSpPr>
          <a:xfrm rot="0">
            <a:off x="2288699" y="0"/>
            <a:ext cx="12543455" cy="1456049"/>
            <a:chOff x="0" y="0"/>
            <a:chExt cx="2860312" cy="332026"/>
          </a:xfrm>
        </p:grpSpPr>
        <p:sp>
          <p:nvSpPr>
            <p:cNvPr name="Freeform 18" id="18"/>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4"/>
              <a:stretch>
                <a:fillRect l="0" t="-6534" r="0" b="-6534"/>
              </a:stretch>
            </a:blipFill>
          </p:spPr>
        </p:sp>
      </p:grpSp>
      <p:sp>
        <p:nvSpPr>
          <p:cNvPr name="AutoShape 19" id="19"/>
          <p:cNvSpPr/>
          <p:nvPr/>
        </p:nvSpPr>
        <p:spPr>
          <a:xfrm>
            <a:off x="157570" y="2798824"/>
            <a:ext cx="8759208" cy="0"/>
          </a:xfrm>
          <a:prstGeom prst="line">
            <a:avLst/>
          </a:prstGeom>
          <a:ln cap="flat" w="19050">
            <a:solidFill>
              <a:srgbClr val="4A7C59"/>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2074502"/>
            <a:ext cx="13420424" cy="1004572"/>
          </a:xfrm>
          <a:prstGeom prst="rect">
            <a:avLst/>
          </a:prstGeom>
        </p:spPr>
        <p:txBody>
          <a:bodyPr anchor="t" rtlCol="false" tIns="0" lIns="0" bIns="0" rIns="0">
            <a:spAutoFit/>
          </a:bodyPr>
          <a:lstStyle/>
          <a:p>
            <a:pPr algn="ctr" marL="0" indent="0" lvl="0">
              <a:lnSpc>
                <a:spcPts val="7840"/>
              </a:lnSpc>
              <a:spcBef>
                <a:spcPct val="0"/>
              </a:spcBef>
            </a:pPr>
            <a:r>
              <a:rPr lang="en-US" sz="7000">
                <a:solidFill>
                  <a:srgbClr val="4A7C59"/>
                </a:solidFill>
                <a:latin typeface="Radley"/>
                <a:ea typeface="Radley"/>
                <a:cs typeface="Radley"/>
                <a:sym typeface="Radley"/>
              </a:rPr>
              <a:t>Proposed Methodology Overview</a:t>
            </a:r>
          </a:p>
        </p:txBody>
      </p:sp>
      <p:grpSp>
        <p:nvGrpSpPr>
          <p:cNvPr name="Group 3" id="3"/>
          <p:cNvGrpSpPr/>
          <p:nvPr/>
        </p:nvGrpSpPr>
        <p:grpSpPr>
          <a:xfrm rot="0">
            <a:off x="867329" y="4133367"/>
            <a:ext cx="3476954" cy="1038640"/>
            <a:chOff x="0" y="0"/>
            <a:chExt cx="4635939" cy="1384853"/>
          </a:xfrm>
        </p:grpSpPr>
        <p:sp>
          <p:nvSpPr>
            <p:cNvPr name="TextBox 4" id="4"/>
            <p:cNvSpPr txBox="true"/>
            <p:nvPr/>
          </p:nvSpPr>
          <p:spPr>
            <a:xfrm rot="0">
              <a:off x="0" y="-38100"/>
              <a:ext cx="4635939" cy="515512"/>
            </a:xfrm>
            <a:prstGeom prst="rect">
              <a:avLst/>
            </a:prstGeom>
          </p:spPr>
          <p:txBody>
            <a:bodyPr anchor="t" rtlCol="false" tIns="0" lIns="0" bIns="0" rIns="0">
              <a:spAutoFit/>
            </a:bodyPr>
            <a:lstStyle/>
            <a:p>
              <a:pPr algn="l" marL="0" indent="0" lvl="0">
                <a:lnSpc>
                  <a:spcPts val="3364"/>
                </a:lnSpc>
                <a:spcBef>
                  <a:spcPct val="0"/>
                </a:spcBef>
              </a:pPr>
              <a:r>
                <a:rPr lang="en-US" sz="2403">
                  <a:solidFill>
                    <a:srgbClr val="4A7C59"/>
                  </a:solidFill>
                  <a:latin typeface="Radley"/>
                  <a:ea typeface="Radley"/>
                  <a:cs typeface="Radley"/>
                  <a:sym typeface="Radley"/>
                </a:rPr>
                <a:t>Collect Soil Data</a:t>
              </a:r>
            </a:p>
          </p:txBody>
        </p:sp>
        <p:sp>
          <p:nvSpPr>
            <p:cNvPr name="TextBox 5" id="5"/>
            <p:cNvSpPr txBox="true"/>
            <p:nvPr/>
          </p:nvSpPr>
          <p:spPr>
            <a:xfrm rot="0">
              <a:off x="0" y="451615"/>
              <a:ext cx="4635939" cy="933238"/>
            </a:xfrm>
            <a:prstGeom prst="rect">
              <a:avLst/>
            </a:prstGeom>
          </p:spPr>
          <p:txBody>
            <a:bodyPr anchor="t" rtlCol="false" tIns="0" lIns="0" bIns="0" rIns="0">
              <a:spAutoFit/>
            </a:bodyPr>
            <a:lstStyle/>
            <a:p>
              <a:pPr algn="l" marL="0" indent="0" lvl="0">
                <a:lnSpc>
                  <a:spcPts val="2764"/>
                </a:lnSpc>
              </a:pPr>
              <a:r>
                <a:rPr lang="en-US" b="true" sz="1974">
                  <a:solidFill>
                    <a:srgbClr val="4A7C59"/>
                  </a:solidFill>
                  <a:latin typeface="Carlito Bold"/>
                  <a:ea typeface="Carlito Bold"/>
                  <a:cs typeface="Carlito Bold"/>
                  <a:sym typeface="Carlito Bold"/>
                </a:rPr>
                <a:t>Gather nutrient levels</a:t>
              </a:r>
              <a:r>
                <a:rPr lang="en-US" sz="1974">
                  <a:solidFill>
                    <a:srgbClr val="4A7C59"/>
                  </a:solidFill>
                  <a:latin typeface="Carlito"/>
                  <a:ea typeface="Carlito"/>
                  <a:cs typeface="Carlito"/>
                  <a:sym typeface="Carlito"/>
                </a:rPr>
                <a:t> from IoT sensors</a:t>
              </a:r>
            </a:p>
          </p:txBody>
        </p:sp>
      </p:grpSp>
      <p:grpSp>
        <p:nvGrpSpPr>
          <p:cNvPr name="Group 6" id="6"/>
          <p:cNvGrpSpPr/>
          <p:nvPr/>
        </p:nvGrpSpPr>
        <p:grpSpPr>
          <a:xfrm rot="0">
            <a:off x="9296400" y="4047846"/>
            <a:ext cx="3476954" cy="1095654"/>
            <a:chOff x="0" y="0"/>
            <a:chExt cx="4635939" cy="1460871"/>
          </a:xfrm>
        </p:grpSpPr>
        <p:sp>
          <p:nvSpPr>
            <p:cNvPr name="TextBox 7" id="7"/>
            <p:cNvSpPr txBox="true"/>
            <p:nvPr/>
          </p:nvSpPr>
          <p:spPr>
            <a:xfrm rot="0">
              <a:off x="0" y="-38100"/>
              <a:ext cx="4635939" cy="515512"/>
            </a:xfrm>
            <a:prstGeom prst="rect">
              <a:avLst/>
            </a:prstGeom>
          </p:spPr>
          <p:txBody>
            <a:bodyPr anchor="t" rtlCol="false" tIns="0" lIns="0" bIns="0" rIns="0">
              <a:spAutoFit/>
            </a:bodyPr>
            <a:lstStyle/>
            <a:p>
              <a:pPr algn="l" marL="0" indent="0" lvl="0">
                <a:lnSpc>
                  <a:spcPts val="3364"/>
                </a:lnSpc>
                <a:spcBef>
                  <a:spcPct val="0"/>
                </a:spcBef>
              </a:pPr>
              <a:r>
                <a:rPr lang="en-US" sz="2403">
                  <a:solidFill>
                    <a:srgbClr val="4A7C59"/>
                  </a:solidFill>
                  <a:latin typeface="Radley"/>
                  <a:ea typeface="Radley"/>
                  <a:cs typeface="Radley"/>
                  <a:sym typeface="Radley"/>
                </a:rPr>
                <a:t>Include Health Indicators</a:t>
              </a:r>
            </a:p>
          </p:txBody>
        </p:sp>
        <p:sp>
          <p:nvSpPr>
            <p:cNvPr name="TextBox 8" id="8"/>
            <p:cNvSpPr txBox="true"/>
            <p:nvPr/>
          </p:nvSpPr>
          <p:spPr>
            <a:xfrm rot="0">
              <a:off x="0" y="527633"/>
              <a:ext cx="4635939" cy="933238"/>
            </a:xfrm>
            <a:prstGeom prst="rect">
              <a:avLst/>
            </a:prstGeom>
          </p:spPr>
          <p:txBody>
            <a:bodyPr anchor="t" rtlCol="false" tIns="0" lIns="0" bIns="0" rIns="0">
              <a:spAutoFit/>
            </a:bodyPr>
            <a:lstStyle/>
            <a:p>
              <a:pPr algn="l" marL="0" indent="0" lvl="0">
                <a:lnSpc>
                  <a:spcPts val="2764"/>
                </a:lnSpc>
                <a:spcBef>
                  <a:spcPct val="0"/>
                </a:spcBef>
              </a:pPr>
              <a:r>
                <a:rPr lang="en-US" b="true" sz="1974" strike="noStrike" u="none">
                  <a:solidFill>
                    <a:srgbClr val="4A7C59"/>
                  </a:solidFill>
                  <a:latin typeface="Carlito Bold"/>
                  <a:ea typeface="Carlito Bold"/>
                  <a:cs typeface="Carlito Bold"/>
                  <a:sym typeface="Carlito Bold"/>
                </a:rPr>
                <a:t>Assess community health</a:t>
              </a:r>
              <a:r>
                <a:rPr lang="en-US" sz="1974" strike="noStrike" u="none">
                  <a:solidFill>
                    <a:srgbClr val="4A7C59"/>
                  </a:solidFill>
                  <a:latin typeface="Carlito"/>
                  <a:ea typeface="Carlito"/>
                  <a:cs typeface="Carlito"/>
                  <a:sym typeface="Carlito"/>
                </a:rPr>
                <a:t> from local records</a:t>
              </a:r>
            </a:p>
          </p:txBody>
        </p:sp>
      </p:grpSp>
      <p:grpSp>
        <p:nvGrpSpPr>
          <p:cNvPr name="Group 9" id="9"/>
          <p:cNvGrpSpPr/>
          <p:nvPr/>
        </p:nvGrpSpPr>
        <p:grpSpPr>
          <a:xfrm rot="0">
            <a:off x="4981575" y="4133367"/>
            <a:ext cx="3407712" cy="1038640"/>
            <a:chOff x="0" y="0"/>
            <a:chExt cx="4543615" cy="1384853"/>
          </a:xfrm>
        </p:grpSpPr>
        <p:sp>
          <p:nvSpPr>
            <p:cNvPr name="TextBox 10" id="10"/>
            <p:cNvSpPr txBox="true"/>
            <p:nvPr/>
          </p:nvSpPr>
          <p:spPr>
            <a:xfrm rot="0">
              <a:off x="0" y="-38100"/>
              <a:ext cx="4543615" cy="515512"/>
            </a:xfrm>
            <a:prstGeom prst="rect">
              <a:avLst/>
            </a:prstGeom>
          </p:spPr>
          <p:txBody>
            <a:bodyPr anchor="t" rtlCol="false" tIns="0" lIns="0" bIns="0" rIns="0">
              <a:spAutoFit/>
            </a:bodyPr>
            <a:lstStyle/>
            <a:p>
              <a:pPr algn="l" marL="0" indent="0" lvl="0">
                <a:lnSpc>
                  <a:spcPts val="3364"/>
                </a:lnSpc>
                <a:spcBef>
                  <a:spcPct val="0"/>
                </a:spcBef>
              </a:pPr>
              <a:r>
                <a:rPr lang="en-US" sz="2403">
                  <a:solidFill>
                    <a:srgbClr val="4A7C59"/>
                  </a:solidFill>
                  <a:latin typeface="Radley"/>
                  <a:ea typeface="Radley"/>
                  <a:cs typeface="Radley"/>
                  <a:sym typeface="Radley"/>
                </a:rPr>
                <a:t>Gather Crop Data</a:t>
              </a:r>
            </a:p>
          </p:txBody>
        </p:sp>
        <p:sp>
          <p:nvSpPr>
            <p:cNvPr name="TextBox 11" id="11"/>
            <p:cNvSpPr txBox="true"/>
            <p:nvPr/>
          </p:nvSpPr>
          <p:spPr>
            <a:xfrm rot="0">
              <a:off x="0" y="451615"/>
              <a:ext cx="4543615" cy="933238"/>
            </a:xfrm>
            <a:prstGeom prst="rect">
              <a:avLst/>
            </a:prstGeom>
          </p:spPr>
          <p:txBody>
            <a:bodyPr anchor="t" rtlCol="false" tIns="0" lIns="0" bIns="0" rIns="0">
              <a:spAutoFit/>
            </a:bodyPr>
            <a:lstStyle/>
            <a:p>
              <a:pPr algn="l" marL="0" indent="0" lvl="0">
                <a:lnSpc>
                  <a:spcPts val="2764"/>
                </a:lnSpc>
                <a:spcBef>
                  <a:spcPct val="0"/>
                </a:spcBef>
              </a:pPr>
              <a:r>
                <a:rPr lang="en-US" b="true" sz="1974" strike="noStrike" u="none">
                  <a:solidFill>
                    <a:srgbClr val="4A7C59"/>
                  </a:solidFill>
                  <a:latin typeface="Carlito Bold"/>
                  <a:ea typeface="Carlito Bold"/>
                  <a:cs typeface="Carlito Bold"/>
                  <a:sym typeface="Carlito Bold"/>
                </a:rPr>
                <a:t>Use satellite imagery</a:t>
              </a:r>
              <a:r>
                <a:rPr lang="en-US" sz="1974" strike="noStrike" u="none">
                  <a:solidFill>
                    <a:srgbClr val="4A7C59"/>
                  </a:solidFill>
                  <a:latin typeface="Carlito"/>
                  <a:ea typeface="Carlito"/>
                  <a:cs typeface="Carlito"/>
                  <a:sym typeface="Carlito"/>
                </a:rPr>
                <a:t> for crop analysis</a:t>
              </a:r>
            </a:p>
          </p:txBody>
        </p:sp>
      </p:grpSp>
      <p:grpSp>
        <p:nvGrpSpPr>
          <p:cNvPr name="Group 12" id="12"/>
          <p:cNvGrpSpPr/>
          <p:nvPr/>
        </p:nvGrpSpPr>
        <p:grpSpPr>
          <a:xfrm rot="0">
            <a:off x="9296400" y="5614489"/>
            <a:ext cx="3304065" cy="3870701"/>
            <a:chOff x="0" y="0"/>
            <a:chExt cx="1391532" cy="1630175"/>
          </a:xfrm>
        </p:grpSpPr>
        <p:sp>
          <p:nvSpPr>
            <p:cNvPr name="Freeform 13" id="13"/>
            <p:cNvSpPr/>
            <p:nvPr/>
          </p:nvSpPr>
          <p:spPr>
            <a:xfrm flipH="false" flipV="false" rot="0">
              <a:off x="0" y="0"/>
              <a:ext cx="1391532" cy="1630175"/>
            </a:xfrm>
            <a:custGeom>
              <a:avLst/>
              <a:gdLst/>
              <a:ahLst/>
              <a:cxnLst/>
              <a:rect r="r" b="b" t="t" l="l"/>
              <a:pathLst>
                <a:path h="1630175" w="1391532">
                  <a:moveTo>
                    <a:pt x="0" y="0"/>
                  </a:moveTo>
                  <a:lnTo>
                    <a:pt x="1391532" y="0"/>
                  </a:lnTo>
                  <a:lnTo>
                    <a:pt x="1391532" y="1630175"/>
                  </a:lnTo>
                  <a:lnTo>
                    <a:pt x="0" y="1630175"/>
                  </a:lnTo>
                  <a:close/>
                </a:path>
              </a:pathLst>
            </a:custGeom>
            <a:blipFill>
              <a:blip r:embed="rId2"/>
              <a:stretch>
                <a:fillRect l="0" t="-138" r="0" b="-138"/>
              </a:stretch>
            </a:blipFill>
          </p:spPr>
        </p:sp>
      </p:grpSp>
      <p:grpSp>
        <p:nvGrpSpPr>
          <p:cNvPr name="Group 14" id="14"/>
          <p:cNvGrpSpPr/>
          <p:nvPr/>
        </p:nvGrpSpPr>
        <p:grpSpPr>
          <a:xfrm rot="0">
            <a:off x="4981575" y="5614489"/>
            <a:ext cx="3264012" cy="3823778"/>
            <a:chOff x="0" y="0"/>
            <a:chExt cx="1391532" cy="1630175"/>
          </a:xfrm>
        </p:grpSpPr>
        <p:sp>
          <p:nvSpPr>
            <p:cNvPr name="Freeform 15" id="15"/>
            <p:cNvSpPr/>
            <p:nvPr/>
          </p:nvSpPr>
          <p:spPr>
            <a:xfrm flipH="false" flipV="false" rot="0">
              <a:off x="0" y="0"/>
              <a:ext cx="1391532" cy="1630175"/>
            </a:xfrm>
            <a:custGeom>
              <a:avLst/>
              <a:gdLst/>
              <a:ahLst/>
              <a:cxnLst/>
              <a:rect r="r" b="b" t="t" l="l"/>
              <a:pathLst>
                <a:path h="1630175" w="1391532">
                  <a:moveTo>
                    <a:pt x="0" y="0"/>
                  </a:moveTo>
                  <a:lnTo>
                    <a:pt x="1391532" y="0"/>
                  </a:lnTo>
                  <a:lnTo>
                    <a:pt x="1391532" y="1630175"/>
                  </a:lnTo>
                  <a:lnTo>
                    <a:pt x="0" y="1630175"/>
                  </a:lnTo>
                  <a:close/>
                </a:path>
              </a:pathLst>
            </a:custGeom>
            <a:blipFill>
              <a:blip r:embed="rId3"/>
              <a:stretch>
                <a:fillRect l="0" t="-138" r="0" b="-138"/>
              </a:stretch>
            </a:blipFill>
          </p:spPr>
        </p:sp>
      </p:grpSp>
      <p:grpSp>
        <p:nvGrpSpPr>
          <p:cNvPr name="Group 16" id="16"/>
          <p:cNvGrpSpPr/>
          <p:nvPr/>
        </p:nvGrpSpPr>
        <p:grpSpPr>
          <a:xfrm rot="0">
            <a:off x="867329" y="5614489"/>
            <a:ext cx="3304065" cy="3870701"/>
            <a:chOff x="0" y="0"/>
            <a:chExt cx="879848" cy="1030739"/>
          </a:xfrm>
        </p:grpSpPr>
        <p:sp>
          <p:nvSpPr>
            <p:cNvPr name="Freeform 17" id="17"/>
            <p:cNvSpPr/>
            <p:nvPr/>
          </p:nvSpPr>
          <p:spPr>
            <a:xfrm flipH="false" flipV="false" rot="0">
              <a:off x="0" y="0"/>
              <a:ext cx="879848" cy="1030739"/>
            </a:xfrm>
            <a:custGeom>
              <a:avLst/>
              <a:gdLst/>
              <a:ahLst/>
              <a:cxnLst/>
              <a:rect r="r" b="b" t="t" l="l"/>
              <a:pathLst>
                <a:path h="1030739" w="879848">
                  <a:moveTo>
                    <a:pt x="0" y="0"/>
                  </a:moveTo>
                  <a:lnTo>
                    <a:pt x="879848" y="0"/>
                  </a:lnTo>
                  <a:lnTo>
                    <a:pt x="879848" y="1030739"/>
                  </a:lnTo>
                  <a:lnTo>
                    <a:pt x="0" y="1030739"/>
                  </a:lnTo>
                  <a:close/>
                </a:path>
              </a:pathLst>
            </a:custGeom>
            <a:blipFill>
              <a:blip r:embed="rId4"/>
              <a:stretch>
                <a:fillRect l="0" t="-138" r="0" b="-138"/>
              </a:stretch>
            </a:blipFill>
          </p:spPr>
        </p:sp>
      </p:grpSp>
      <p:grpSp>
        <p:nvGrpSpPr>
          <p:cNvPr name="Group 18" id="18"/>
          <p:cNvGrpSpPr/>
          <p:nvPr/>
        </p:nvGrpSpPr>
        <p:grpSpPr>
          <a:xfrm rot="0">
            <a:off x="13611554" y="5614489"/>
            <a:ext cx="3304065" cy="3870701"/>
            <a:chOff x="0" y="0"/>
            <a:chExt cx="1391532" cy="1630175"/>
          </a:xfrm>
        </p:grpSpPr>
        <p:sp>
          <p:nvSpPr>
            <p:cNvPr name="Freeform 19" id="19"/>
            <p:cNvSpPr/>
            <p:nvPr/>
          </p:nvSpPr>
          <p:spPr>
            <a:xfrm flipH="false" flipV="false" rot="0">
              <a:off x="0" y="0"/>
              <a:ext cx="1391532" cy="1630175"/>
            </a:xfrm>
            <a:custGeom>
              <a:avLst/>
              <a:gdLst/>
              <a:ahLst/>
              <a:cxnLst/>
              <a:rect r="r" b="b" t="t" l="l"/>
              <a:pathLst>
                <a:path h="1630175" w="1391532">
                  <a:moveTo>
                    <a:pt x="0" y="0"/>
                  </a:moveTo>
                  <a:lnTo>
                    <a:pt x="1391532" y="0"/>
                  </a:lnTo>
                  <a:lnTo>
                    <a:pt x="1391532" y="1630175"/>
                  </a:lnTo>
                  <a:lnTo>
                    <a:pt x="0" y="1630175"/>
                  </a:lnTo>
                  <a:close/>
                </a:path>
              </a:pathLst>
            </a:custGeom>
            <a:blipFill>
              <a:blip r:embed="rId5"/>
              <a:stretch>
                <a:fillRect l="0" t="-138" r="0" b="-138"/>
              </a:stretch>
            </a:blipFill>
          </p:spPr>
        </p:sp>
      </p:grpSp>
      <p:grpSp>
        <p:nvGrpSpPr>
          <p:cNvPr name="Group 20" id="20"/>
          <p:cNvGrpSpPr/>
          <p:nvPr/>
        </p:nvGrpSpPr>
        <p:grpSpPr>
          <a:xfrm rot="0">
            <a:off x="13611554" y="4076353"/>
            <a:ext cx="3476954" cy="1095654"/>
            <a:chOff x="0" y="0"/>
            <a:chExt cx="4635939" cy="1460871"/>
          </a:xfrm>
        </p:grpSpPr>
        <p:sp>
          <p:nvSpPr>
            <p:cNvPr name="TextBox 21" id="21"/>
            <p:cNvSpPr txBox="true"/>
            <p:nvPr/>
          </p:nvSpPr>
          <p:spPr>
            <a:xfrm rot="0">
              <a:off x="0" y="-38100"/>
              <a:ext cx="4635939" cy="515512"/>
            </a:xfrm>
            <a:prstGeom prst="rect">
              <a:avLst/>
            </a:prstGeom>
          </p:spPr>
          <p:txBody>
            <a:bodyPr anchor="t" rtlCol="false" tIns="0" lIns="0" bIns="0" rIns="0">
              <a:spAutoFit/>
            </a:bodyPr>
            <a:lstStyle/>
            <a:p>
              <a:pPr algn="l" marL="0" indent="0" lvl="0">
                <a:lnSpc>
                  <a:spcPts val="3364"/>
                </a:lnSpc>
                <a:spcBef>
                  <a:spcPct val="0"/>
                </a:spcBef>
              </a:pPr>
              <a:r>
                <a:rPr lang="en-US" sz="2403">
                  <a:solidFill>
                    <a:srgbClr val="4A7C59"/>
                  </a:solidFill>
                  <a:latin typeface="Radley"/>
                  <a:ea typeface="Radley"/>
                  <a:cs typeface="Radley"/>
                  <a:sym typeface="Radley"/>
                </a:rPr>
                <a:t>Apply ML Models</a:t>
              </a:r>
            </a:p>
          </p:txBody>
        </p:sp>
        <p:sp>
          <p:nvSpPr>
            <p:cNvPr name="TextBox 22" id="22"/>
            <p:cNvSpPr txBox="true"/>
            <p:nvPr/>
          </p:nvSpPr>
          <p:spPr>
            <a:xfrm rot="0">
              <a:off x="0" y="527633"/>
              <a:ext cx="4635939" cy="933238"/>
            </a:xfrm>
            <a:prstGeom prst="rect">
              <a:avLst/>
            </a:prstGeom>
          </p:spPr>
          <p:txBody>
            <a:bodyPr anchor="t" rtlCol="false" tIns="0" lIns="0" bIns="0" rIns="0">
              <a:spAutoFit/>
            </a:bodyPr>
            <a:lstStyle/>
            <a:p>
              <a:pPr algn="l" marL="0" indent="0" lvl="0">
                <a:lnSpc>
                  <a:spcPts val="2764"/>
                </a:lnSpc>
                <a:spcBef>
                  <a:spcPct val="0"/>
                </a:spcBef>
              </a:pPr>
              <a:r>
                <a:rPr lang="en-US" b="true" sz="1974" strike="noStrike" u="none">
                  <a:solidFill>
                    <a:srgbClr val="4A7C59"/>
                  </a:solidFill>
                  <a:latin typeface="Carlito Bold"/>
                  <a:ea typeface="Carlito Bold"/>
                  <a:cs typeface="Carlito Bold"/>
                  <a:sym typeface="Carlito Bold"/>
                </a:rPr>
                <a:t>Develop predictive models</a:t>
              </a:r>
              <a:r>
                <a:rPr lang="en-US" sz="1974" strike="noStrike" u="none">
                  <a:solidFill>
                    <a:srgbClr val="4A7C59"/>
                  </a:solidFill>
                  <a:latin typeface="Carlito"/>
                  <a:ea typeface="Carlito"/>
                  <a:cs typeface="Carlito"/>
                  <a:sym typeface="Carlito"/>
                </a:rPr>
                <a:t> for nutrition risks</a:t>
              </a:r>
            </a:p>
          </p:txBody>
        </p:sp>
      </p:grpSp>
      <p:grpSp>
        <p:nvGrpSpPr>
          <p:cNvPr name="Group 23" id="23"/>
          <p:cNvGrpSpPr/>
          <p:nvPr/>
        </p:nvGrpSpPr>
        <p:grpSpPr>
          <a:xfrm rot="0">
            <a:off x="2279174" y="0"/>
            <a:ext cx="12543455" cy="1456049"/>
            <a:chOff x="0" y="0"/>
            <a:chExt cx="2860312" cy="332026"/>
          </a:xfrm>
        </p:grpSpPr>
        <p:sp>
          <p:nvSpPr>
            <p:cNvPr name="Freeform 24" id="24"/>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6"/>
              <a:stretch>
                <a:fillRect l="0" t="-6534" r="0" b="-6534"/>
              </a:stretch>
            </a:blipFill>
          </p:spPr>
        </p:sp>
      </p:grpSp>
      <p:sp>
        <p:nvSpPr>
          <p:cNvPr name="AutoShape 25" id="25"/>
          <p:cNvSpPr/>
          <p:nvPr/>
        </p:nvSpPr>
        <p:spPr>
          <a:xfrm>
            <a:off x="355174" y="3439235"/>
            <a:ext cx="14467454" cy="0"/>
          </a:xfrm>
          <a:prstGeom prst="line">
            <a:avLst/>
          </a:prstGeom>
          <a:ln cap="flat" w="19050">
            <a:solidFill>
              <a:srgbClr val="4A7C59"/>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429033"/>
            <a:ext cx="8300016" cy="3857967"/>
            <a:chOff x="0" y="0"/>
            <a:chExt cx="4129900" cy="1919637"/>
          </a:xfrm>
        </p:grpSpPr>
        <p:sp>
          <p:nvSpPr>
            <p:cNvPr name="Freeform 3" id="3"/>
            <p:cNvSpPr/>
            <p:nvPr/>
          </p:nvSpPr>
          <p:spPr>
            <a:xfrm flipH="false" flipV="false" rot="0">
              <a:off x="0" y="0"/>
              <a:ext cx="4129900" cy="1919637"/>
            </a:xfrm>
            <a:custGeom>
              <a:avLst/>
              <a:gdLst/>
              <a:ahLst/>
              <a:cxnLst/>
              <a:rect r="r" b="b" t="t" l="l"/>
              <a:pathLst>
                <a:path h="1919637" w="4129900">
                  <a:moveTo>
                    <a:pt x="0" y="0"/>
                  </a:moveTo>
                  <a:lnTo>
                    <a:pt x="4129900" y="0"/>
                  </a:lnTo>
                  <a:lnTo>
                    <a:pt x="4129900" y="1919637"/>
                  </a:lnTo>
                  <a:lnTo>
                    <a:pt x="0" y="1919637"/>
                  </a:lnTo>
                  <a:close/>
                </a:path>
              </a:pathLst>
            </a:custGeom>
            <a:blipFill>
              <a:blip r:embed="rId2"/>
              <a:stretch>
                <a:fillRect l="0" t="-48291" r="0" b="-48291"/>
              </a:stretch>
            </a:blipFill>
          </p:spPr>
        </p:sp>
      </p:grpSp>
      <p:grpSp>
        <p:nvGrpSpPr>
          <p:cNvPr name="Group 4" id="4"/>
          <p:cNvGrpSpPr/>
          <p:nvPr/>
        </p:nvGrpSpPr>
        <p:grpSpPr>
          <a:xfrm rot="0">
            <a:off x="8868709" y="1700943"/>
            <a:ext cx="9456019" cy="4728090"/>
            <a:chOff x="0" y="0"/>
            <a:chExt cx="3882322" cy="1941194"/>
          </a:xfrm>
        </p:grpSpPr>
        <p:sp>
          <p:nvSpPr>
            <p:cNvPr name="Freeform 5" id="5"/>
            <p:cNvSpPr/>
            <p:nvPr/>
          </p:nvSpPr>
          <p:spPr>
            <a:xfrm flipH="false" flipV="false" rot="0">
              <a:off x="0" y="0"/>
              <a:ext cx="3882322" cy="1941194"/>
            </a:xfrm>
            <a:custGeom>
              <a:avLst/>
              <a:gdLst/>
              <a:ahLst/>
              <a:cxnLst/>
              <a:rect r="r" b="b" t="t" l="l"/>
              <a:pathLst>
                <a:path h="1941194" w="3882322">
                  <a:moveTo>
                    <a:pt x="0" y="0"/>
                  </a:moveTo>
                  <a:lnTo>
                    <a:pt x="3882322" y="0"/>
                  </a:lnTo>
                  <a:lnTo>
                    <a:pt x="3882322" y="1941194"/>
                  </a:lnTo>
                  <a:lnTo>
                    <a:pt x="0" y="1941194"/>
                  </a:lnTo>
                  <a:close/>
                </a:path>
              </a:pathLst>
            </a:custGeom>
            <a:blipFill>
              <a:blip r:embed="rId3"/>
              <a:stretch>
                <a:fillRect l="0" t="-4749" r="0" b="-4749"/>
              </a:stretch>
            </a:blipFill>
          </p:spPr>
        </p:sp>
      </p:grpSp>
      <p:grpSp>
        <p:nvGrpSpPr>
          <p:cNvPr name="Group 6" id="6"/>
          <p:cNvGrpSpPr/>
          <p:nvPr/>
        </p:nvGrpSpPr>
        <p:grpSpPr>
          <a:xfrm rot="0">
            <a:off x="210484" y="2197433"/>
            <a:ext cx="8629650" cy="2300974"/>
            <a:chOff x="0" y="0"/>
            <a:chExt cx="11506200" cy="3067965"/>
          </a:xfrm>
        </p:grpSpPr>
        <p:sp>
          <p:nvSpPr>
            <p:cNvPr name="TextBox 7" id="7"/>
            <p:cNvSpPr txBox="true"/>
            <p:nvPr/>
          </p:nvSpPr>
          <p:spPr>
            <a:xfrm rot="0">
              <a:off x="0" y="57150"/>
              <a:ext cx="11506200" cy="1358479"/>
            </a:xfrm>
            <a:prstGeom prst="rect">
              <a:avLst/>
            </a:prstGeom>
          </p:spPr>
          <p:txBody>
            <a:bodyPr anchor="t" rtlCol="false" tIns="0" lIns="0" bIns="0" rIns="0">
              <a:spAutoFit/>
            </a:bodyPr>
            <a:lstStyle/>
            <a:p>
              <a:pPr algn="l" marL="0" indent="0" lvl="0">
                <a:lnSpc>
                  <a:spcPts val="7840"/>
                </a:lnSpc>
                <a:spcBef>
                  <a:spcPct val="0"/>
                </a:spcBef>
              </a:pPr>
              <a:r>
                <a:rPr lang="en-US" sz="7000">
                  <a:solidFill>
                    <a:srgbClr val="4A7C59"/>
                  </a:solidFill>
                  <a:latin typeface="Radley"/>
                  <a:ea typeface="Radley"/>
                  <a:cs typeface="Radley"/>
                  <a:sym typeface="Radley"/>
                </a:rPr>
                <a:t>Data and Tools</a:t>
              </a:r>
            </a:p>
          </p:txBody>
        </p:sp>
        <p:sp>
          <p:nvSpPr>
            <p:cNvPr name="TextBox 8" id="8"/>
            <p:cNvSpPr txBox="true"/>
            <p:nvPr/>
          </p:nvSpPr>
          <p:spPr>
            <a:xfrm rot="0">
              <a:off x="0" y="1700175"/>
              <a:ext cx="11506200"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Data Sources</a:t>
              </a:r>
            </a:p>
          </p:txBody>
        </p:sp>
        <p:sp>
          <p:nvSpPr>
            <p:cNvPr name="TextBox 9" id="9"/>
            <p:cNvSpPr txBox="true"/>
            <p:nvPr/>
          </p:nvSpPr>
          <p:spPr>
            <a:xfrm rot="0">
              <a:off x="0" y="2580074"/>
              <a:ext cx="11506200" cy="487892"/>
            </a:xfrm>
            <a:prstGeom prst="rect">
              <a:avLst/>
            </a:prstGeom>
          </p:spPr>
          <p:txBody>
            <a:bodyPr anchor="t" rtlCol="false" tIns="0" lIns="0" bIns="0" rIns="0">
              <a:spAutoFit/>
            </a:bodyPr>
            <a:lstStyle/>
            <a:p>
              <a:pPr algn="l" marL="0" indent="0" lvl="0">
                <a:lnSpc>
                  <a:spcPts val="2799"/>
                </a:lnSpc>
              </a:pPr>
              <a:r>
                <a:rPr lang="en-US" b="true" sz="1999">
                  <a:solidFill>
                    <a:srgbClr val="4A7C59"/>
                  </a:solidFill>
                  <a:latin typeface="Carlito Bold"/>
                  <a:ea typeface="Carlito Bold"/>
                  <a:cs typeface="Carlito Bold"/>
                  <a:sym typeface="Carlito Bold"/>
                </a:rPr>
                <a:t>IoT sensors collect real-time soil nutrient data.</a:t>
              </a:r>
            </a:p>
          </p:txBody>
        </p:sp>
      </p:grpSp>
      <p:grpSp>
        <p:nvGrpSpPr>
          <p:cNvPr name="Group 10" id="10"/>
          <p:cNvGrpSpPr/>
          <p:nvPr/>
        </p:nvGrpSpPr>
        <p:grpSpPr>
          <a:xfrm rot="0">
            <a:off x="9144000" y="6676683"/>
            <a:ext cx="5753100" cy="1280795"/>
            <a:chOff x="0" y="0"/>
            <a:chExt cx="7670800" cy="1707727"/>
          </a:xfrm>
        </p:grpSpPr>
        <p:sp>
          <p:nvSpPr>
            <p:cNvPr name="TextBox 11" id="11"/>
            <p:cNvSpPr txBox="true"/>
            <p:nvPr/>
          </p:nvSpPr>
          <p:spPr>
            <a:xfrm rot="0">
              <a:off x="0" y="-57150"/>
              <a:ext cx="7670800"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Technologies</a:t>
              </a:r>
            </a:p>
          </p:txBody>
        </p:sp>
        <p:sp>
          <p:nvSpPr>
            <p:cNvPr name="TextBox 12" id="12"/>
            <p:cNvSpPr txBox="true"/>
            <p:nvPr/>
          </p:nvSpPr>
          <p:spPr>
            <a:xfrm rot="0">
              <a:off x="0" y="749935"/>
              <a:ext cx="7670800" cy="957792"/>
            </a:xfrm>
            <a:prstGeom prst="rect">
              <a:avLst/>
            </a:prstGeom>
          </p:spPr>
          <p:txBody>
            <a:bodyPr anchor="t" rtlCol="false" tIns="0" lIns="0" bIns="0" rIns="0">
              <a:spAutoFit/>
            </a:bodyPr>
            <a:lstStyle/>
            <a:p>
              <a:pPr algn="l" marL="0" indent="0" lvl="0">
                <a:lnSpc>
                  <a:spcPts val="2799"/>
                </a:lnSpc>
              </a:pPr>
              <a:r>
                <a:rPr lang="en-US" b="true" sz="1999">
                  <a:solidFill>
                    <a:srgbClr val="4A7C59"/>
                  </a:solidFill>
                  <a:latin typeface="Carlito Bold"/>
                  <a:ea typeface="Carlito Bold"/>
                  <a:cs typeface="Carlito Bold"/>
                  <a:sym typeface="Carlito Bold"/>
                </a:rPr>
                <a:t>Machine learning algorithms analyze complex data patterns.</a:t>
              </a:r>
            </a:p>
          </p:txBody>
        </p:sp>
      </p:grpSp>
      <p:sp>
        <p:nvSpPr>
          <p:cNvPr name="TextBox 13" id="13"/>
          <p:cNvSpPr txBox="true"/>
          <p:nvPr/>
        </p:nvSpPr>
        <p:spPr>
          <a:xfrm rot="0">
            <a:off x="239059" y="4728543"/>
            <a:ext cx="8629650" cy="481330"/>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Additional </a:t>
            </a:r>
            <a:r>
              <a:rPr lang="en-US" sz="2799">
                <a:solidFill>
                  <a:srgbClr val="7CB6E4"/>
                </a:solidFill>
                <a:latin typeface="Radley"/>
                <a:ea typeface="Radley"/>
                <a:cs typeface="Radley"/>
                <a:sym typeface="Radley"/>
              </a:rPr>
              <a:t>Data Source</a:t>
            </a:r>
          </a:p>
        </p:txBody>
      </p:sp>
      <p:sp>
        <p:nvSpPr>
          <p:cNvPr name="TextBox 14" id="14"/>
          <p:cNvSpPr txBox="true"/>
          <p:nvPr/>
        </p:nvSpPr>
        <p:spPr>
          <a:xfrm rot="0">
            <a:off x="239059" y="5349757"/>
            <a:ext cx="8629650" cy="1092200"/>
          </a:xfrm>
          <a:prstGeom prst="rect">
            <a:avLst/>
          </a:prstGeom>
        </p:spPr>
        <p:txBody>
          <a:bodyPr anchor="t" rtlCol="false" tIns="0" lIns="0" bIns="0" rIns="0">
            <a:spAutoFit/>
          </a:bodyPr>
          <a:lstStyle/>
          <a:p>
            <a:pPr algn="l" marL="0" indent="0" lvl="0">
              <a:lnSpc>
                <a:spcPts val="2799"/>
              </a:lnSpc>
            </a:pPr>
            <a:r>
              <a:rPr lang="en-US" b="true" sz="1999">
                <a:solidFill>
                  <a:srgbClr val="4A7C59"/>
                </a:solidFill>
                <a:latin typeface="Carlito Bold"/>
                <a:ea typeface="Carlito Bold"/>
                <a:cs typeface="Carlito Bold"/>
                <a:sym typeface="Carlito Bold"/>
              </a:rPr>
              <a:t>Satellite </a:t>
            </a:r>
            <a:r>
              <a:rPr lang="en-US" b="true" sz="1999">
                <a:solidFill>
                  <a:srgbClr val="4A7C59"/>
                </a:solidFill>
                <a:latin typeface="Carlito Bold"/>
                <a:ea typeface="Carlito Bold"/>
                <a:cs typeface="Carlito Bold"/>
                <a:sym typeface="Carlito Bold"/>
              </a:rPr>
              <a:t>Imagery provides crop growth, vegetation index (NDVI), and land health insights.</a:t>
            </a:r>
          </a:p>
          <a:p>
            <a:pPr algn="l" marL="0" indent="0" lvl="0">
              <a:lnSpc>
                <a:spcPts val="2799"/>
              </a:lnSpc>
            </a:pPr>
          </a:p>
        </p:txBody>
      </p:sp>
      <p:grpSp>
        <p:nvGrpSpPr>
          <p:cNvPr name="Group 15" id="15"/>
          <p:cNvGrpSpPr/>
          <p:nvPr/>
        </p:nvGrpSpPr>
        <p:grpSpPr>
          <a:xfrm rot="0">
            <a:off x="9144000" y="8358016"/>
            <a:ext cx="5753100" cy="1985645"/>
            <a:chOff x="0" y="0"/>
            <a:chExt cx="7670800" cy="2647527"/>
          </a:xfrm>
        </p:grpSpPr>
        <p:sp>
          <p:nvSpPr>
            <p:cNvPr name="TextBox 16" id="16"/>
            <p:cNvSpPr txBox="true"/>
            <p:nvPr/>
          </p:nvSpPr>
          <p:spPr>
            <a:xfrm rot="0">
              <a:off x="0" y="-57150"/>
              <a:ext cx="7670800"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Cl</a:t>
              </a:r>
              <a:r>
                <a:rPr lang="en-US" sz="2799">
                  <a:solidFill>
                    <a:srgbClr val="7CB6E4"/>
                  </a:solidFill>
                  <a:latin typeface="Radley"/>
                  <a:ea typeface="Radley"/>
                  <a:cs typeface="Radley"/>
                  <a:sym typeface="Radley"/>
                </a:rPr>
                <a:t>oud Platform</a:t>
              </a:r>
            </a:p>
          </p:txBody>
        </p:sp>
        <p:sp>
          <p:nvSpPr>
            <p:cNvPr name="TextBox 17" id="17"/>
            <p:cNvSpPr txBox="true"/>
            <p:nvPr/>
          </p:nvSpPr>
          <p:spPr>
            <a:xfrm rot="0">
              <a:off x="0" y="749935"/>
              <a:ext cx="7670800" cy="1897592"/>
            </a:xfrm>
            <a:prstGeom prst="rect">
              <a:avLst/>
            </a:prstGeom>
          </p:spPr>
          <p:txBody>
            <a:bodyPr anchor="t" rtlCol="false" tIns="0" lIns="0" bIns="0" rIns="0">
              <a:spAutoFit/>
            </a:bodyPr>
            <a:lstStyle/>
            <a:p>
              <a:pPr algn="l" marL="0" indent="0" lvl="0">
                <a:lnSpc>
                  <a:spcPts val="2799"/>
                </a:lnSpc>
              </a:pPr>
              <a:r>
                <a:rPr lang="en-US" b="true" sz="1999">
                  <a:solidFill>
                    <a:srgbClr val="4A7C59"/>
                  </a:solidFill>
                  <a:latin typeface="Carlito Bold"/>
                  <a:ea typeface="Carlito Bold"/>
                  <a:cs typeface="Carlito Bold"/>
                  <a:sym typeface="Carlito Bold"/>
                </a:rPr>
                <a:t>Cloud Stor</a:t>
              </a:r>
              <a:r>
                <a:rPr lang="en-US" b="true" sz="1999">
                  <a:solidFill>
                    <a:srgbClr val="4A7C59"/>
                  </a:solidFill>
                  <a:latin typeface="Carlito Bold"/>
                  <a:ea typeface="Carlito Bold"/>
                  <a:cs typeface="Carlito Bold"/>
                  <a:sym typeface="Carlito Bold"/>
                </a:rPr>
                <a:t>age &amp; Processing (Firebase/AWS/GCP) stores all soil, crop, and health data securely for analysis.</a:t>
              </a:r>
            </a:p>
            <a:p>
              <a:pPr algn="l" marL="0" indent="0" lvl="0">
                <a:lnSpc>
                  <a:spcPts val="2799"/>
                </a:lnSpc>
              </a:pPr>
            </a:p>
          </p:txBody>
        </p:sp>
      </p:grpSp>
      <p:grpSp>
        <p:nvGrpSpPr>
          <p:cNvPr name="Group 18" id="18"/>
          <p:cNvGrpSpPr/>
          <p:nvPr/>
        </p:nvGrpSpPr>
        <p:grpSpPr>
          <a:xfrm rot="0">
            <a:off x="2279174" y="0"/>
            <a:ext cx="12543455" cy="1456049"/>
            <a:chOff x="0" y="0"/>
            <a:chExt cx="2860312" cy="332026"/>
          </a:xfrm>
        </p:grpSpPr>
        <p:sp>
          <p:nvSpPr>
            <p:cNvPr name="Freeform 19" id="19"/>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4"/>
              <a:stretch>
                <a:fillRect l="0" t="-6534" r="0" b="-6534"/>
              </a:stretch>
            </a:blipFill>
          </p:spPr>
        </p:sp>
      </p:grpSp>
      <p:sp>
        <p:nvSpPr>
          <p:cNvPr name="AutoShape 20" id="20"/>
          <p:cNvSpPr/>
          <p:nvPr/>
        </p:nvSpPr>
        <p:spPr>
          <a:xfrm>
            <a:off x="239059" y="3338395"/>
            <a:ext cx="6716705" cy="9525"/>
          </a:xfrm>
          <a:prstGeom prst="line">
            <a:avLst/>
          </a:prstGeom>
          <a:ln cap="flat" w="19050">
            <a:solidFill>
              <a:srgbClr val="4A7C59"/>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1871978"/>
            <a:ext cx="14320825" cy="1004572"/>
          </a:xfrm>
          <a:prstGeom prst="rect">
            <a:avLst/>
          </a:prstGeom>
        </p:spPr>
        <p:txBody>
          <a:bodyPr anchor="t" rtlCol="false" tIns="0" lIns="0" bIns="0" rIns="0">
            <a:spAutoFit/>
          </a:bodyPr>
          <a:lstStyle/>
          <a:p>
            <a:pPr algn="ctr" marL="0" indent="0" lvl="0">
              <a:lnSpc>
                <a:spcPts val="7840"/>
              </a:lnSpc>
              <a:spcBef>
                <a:spcPct val="0"/>
              </a:spcBef>
            </a:pPr>
            <a:r>
              <a:rPr lang="en-US" sz="7000">
                <a:solidFill>
                  <a:srgbClr val="4A7C59"/>
                </a:solidFill>
                <a:latin typeface="Radley"/>
                <a:ea typeface="Radley"/>
                <a:cs typeface="Radley"/>
                <a:sym typeface="Radley"/>
              </a:rPr>
              <a:t>Implementation and Model Design</a:t>
            </a:r>
          </a:p>
        </p:txBody>
      </p:sp>
      <p:grpSp>
        <p:nvGrpSpPr>
          <p:cNvPr name="Group 3" id="3"/>
          <p:cNvGrpSpPr/>
          <p:nvPr/>
        </p:nvGrpSpPr>
        <p:grpSpPr>
          <a:xfrm rot="0">
            <a:off x="847396" y="4047375"/>
            <a:ext cx="3476954" cy="1096125"/>
            <a:chOff x="0" y="0"/>
            <a:chExt cx="4635939" cy="1461500"/>
          </a:xfrm>
        </p:grpSpPr>
        <p:sp>
          <p:nvSpPr>
            <p:cNvPr name="TextBox 4" id="4"/>
            <p:cNvSpPr txBox="true"/>
            <p:nvPr/>
          </p:nvSpPr>
          <p:spPr>
            <a:xfrm rot="0">
              <a:off x="0" y="-47625"/>
              <a:ext cx="4635939" cy="601684"/>
            </a:xfrm>
            <a:prstGeom prst="rect">
              <a:avLst/>
            </a:prstGeom>
          </p:spPr>
          <p:txBody>
            <a:bodyPr anchor="t" rtlCol="false" tIns="0" lIns="0" bIns="0" rIns="0">
              <a:spAutoFit/>
            </a:bodyPr>
            <a:lstStyle/>
            <a:p>
              <a:pPr algn="l" marL="0" indent="0" lvl="0">
                <a:lnSpc>
                  <a:spcPts val="3870"/>
                </a:lnSpc>
                <a:spcBef>
                  <a:spcPct val="0"/>
                </a:spcBef>
              </a:pPr>
              <a:r>
                <a:rPr lang="en-US" sz="2764">
                  <a:solidFill>
                    <a:srgbClr val="4A7C59"/>
                  </a:solidFill>
                  <a:latin typeface="Radley"/>
                  <a:ea typeface="Radley"/>
                  <a:cs typeface="Radley"/>
                  <a:sym typeface="Radley"/>
                </a:rPr>
                <a:t>IoT Layer</a:t>
              </a:r>
            </a:p>
          </p:txBody>
        </p:sp>
        <p:sp>
          <p:nvSpPr>
            <p:cNvPr name="TextBox 5" id="5"/>
            <p:cNvSpPr txBox="true"/>
            <p:nvPr/>
          </p:nvSpPr>
          <p:spPr>
            <a:xfrm rot="0">
              <a:off x="0" y="528262"/>
              <a:ext cx="4635939" cy="933238"/>
            </a:xfrm>
            <a:prstGeom prst="rect">
              <a:avLst/>
            </a:prstGeom>
          </p:spPr>
          <p:txBody>
            <a:bodyPr anchor="t" rtlCol="false" tIns="0" lIns="0" bIns="0" rIns="0">
              <a:spAutoFit/>
            </a:bodyPr>
            <a:lstStyle/>
            <a:p>
              <a:pPr algn="l" marL="0" indent="0" lvl="0">
                <a:lnSpc>
                  <a:spcPts val="2764"/>
                </a:lnSpc>
              </a:pPr>
              <a:r>
                <a:rPr lang="en-US" sz="1974">
                  <a:solidFill>
                    <a:srgbClr val="4A7C59"/>
                  </a:solidFill>
                  <a:latin typeface="Carlito"/>
                  <a:ea typeface="Carlito"/>
                  <a:cs typeface="Carlito"/>
                  <a:sym typeface="Carlito"/>
                </a:rPr>
                <a:t>Real-time soil nutrient data collection</a:t>
              </a:r>
            </a:p>
          </p:txBody>
        </p:sp>
      </p:grpSp>
      <p:grpSp>
        <p:nvGrpSpPr>
          <p:cNvPr name="Group 6" id="6"/>
          <p:cNvGrpSpPr/>
          <p:nvPr/>
        </p:nvGrpSpPr>
        <p:grpSpPr>
          <a:xfrm rot="0">
            <a:off x="9144000" y="4047375"/>
            <a:ext cx="3476954" cy="1153139"/>
            <a:chOff x="0" y="0"/>
            <a:chExt cx="4635939" cy="1537518"/>
          </a:xfrm>
        </p:grpSpPr>
        <p:sp>
          <p:nvSpPr>
            <p:cNvPr name="TextBox 7" id="7"/>
            <p:cNvSpPr txBox="true"/>
            <p:nvPr/>
          </p:nvSpPr>
          <p:spPr>
            <a:xfrm rot="0">
              <a:off x="0" y="-47625"/>
              <a:ext cx="4635939" cy="601684"/>
            </a:xfrm>
            <a:prstGeom prst="rect">
              <a:avLst/>
            </a:prstGeom>
          </p:spPr>
          <p:txBody>
            <a:bodyPr anchor="t" rtlCol="false" tIns="0" lIns="0" bIns="0" rIns="0">
              <a:spAutoFit/>
            </a:bodyPr>
            <a:lstStyle/>
            <a:p>
              <a:pPr algn="l" marL="0" indent="0" lvl="0">
                <a:lnSpc>
                  <a:spcPts val="3870"/>
                </a:lnSpc>
                <a:spcBef>
                  <a:spcPct val="0"/>
                </a:spcBef>
              </a:pPr>
              <a:r>
                <a:rPr lang="en-US" sz="2764">
                  <a:solidFill>
                    <a:srgbClr val="4A7C59"/>
                  </a:solidFill>
                  <a:latin typeface="Radley"/>
                  <a:ea typeface="Radley"/>
                  <a:cs typeface="Radley"/>
                  <a:sym typeface="Radley"/>
                </a:rPr>
                <a:t>AI/ML Model</a:t>
              </a:r>
            </a:p>
          </p:txBody>
        </p:sp>
        <p:sp>
          <p:nvSpPr>
            <p:cNvPr name="TextBox 8" id="8"/>
            <p:cNvSpPr txBox="true"/>
            <p:nvPr/>
          </p:nvSpPr>
          <p:spPr>
            <a:xfrm rot="0">
              <a:off x="0" y="604280"/>
              <a:ext cx="4635939" cy="933238"/>
            </a:xfrm>
            <a:prstGeom prst="rect">
              <a:avLst/>
            </a:prstGeom>
          </p:spPr>
          <p:txBody>
            <a:bodyPr anchor="t" rtlCol="false" tIns="0" lIns="0" bIns="0" rIns="0">
              <a:spAutoFit/>
            </a:bodyPr>
            <a:lstStyle/>
            <a:p>
              <a:pPr algn="l" marL="0" indent="0" lvl="0">
                <a:lnSpc>
                  <a:spcPts val="2764"/>
                </a:lnSpc>
                <a:spcBef>
                  <a:spcPct val="0"/>
                </a:spcBef>
              </a:pPr>
              <a:r>
                <a:rPr lang="en-US" sz="1974" strike="noStrike" u="none">
                  <a:solidFill>
                    <a:srgbClr val="4A7C59"/>
                  </a:solidFill>
                  <a:latin typeface="Carlito"/>
                  <a:ea typeface="Carlito"/>
                  <a:cs typeface="Carlito"/>
                  <a:sym typeface="Carlito"/>
                </a:rPr>
                <a:t>Predicting nutrition risk levels accurately</a:t>
              </a:r>
            </a:p>
          </p:txBody>
        </p:sp>
      </p:grpSp>
      <p:grpSp>
        <p:nvGrpSpPr>
          <p:cNvPr name="Group 9" id="9"/>
          <p:cNvGrpSpPr/>
          <p:nvPr/>
        </p:nvGrpSpPr>
        <p:grpSpPr>
          <a:xfrm rot="0">
            <a:off x="4981575" y="4047375"/>
            <a:ext cx="3407712" cy="1096125"/>
            <a:chOff x="0" y="0"/>
            <a:chExt cx="4543615" cy="1461500"/>
          </a:xfrm>
        </p:grpSpPr>
        <p:sp>
          <p:nvSpPr>
            <p:cNvPr name="TextBox 10" id="10"/>
            <p:cNvSpPr txBox="true"/>
            <p:nvPr/>
          </p:nvSpPr>
          <p:spPr>
            <a:xfrm rot="0">
              <a:off x="0" y="-47625"/>
              <a:ext cx="4543615" cy="601684"/>
            </a:xfrm>
            <a:prstGeom prst="rect">
              <a:avLst/>
            </a:prstGeom>
          </p:spPr>
          <p:txBody>
            <a:bodyPr anchor="t" rtlCol="false" tIns="0" lIns="0" bIns="0" rIns="0">
              <a:spAutoFit/>
            </a:bodyPr>
            <a:lstStyle/>
            <a:p>
              <a:pPr algn="l" marL="0" indent="0" lvl="0">
                <a:lnSpc>
                  <a:spcPts val="3870"/>
                </a:lnSpc>
                <a:spcBef>
                  <a:spcPct val="0"/>
                </a:spcBef>
              </a:pPr>
              <a:r>
                <a:rPr lang="en-US" sz="2764">
                  <a:solidFill>
                    <a:srgbClr val="4A7C59"/>
                  </a:solidFill>
                  <a:latin typeface="Radley"/>
                  <a:ea typeface="Radley"/>
                  <a:cs typeface="Radley"/>
                  <a:sym typeface="Radley"/>
                </a:rPr>
                <a:t>Data Processing</a:t>
              </a:r>
            </a:p>
          </p:txBody>
        </p:sp>
        <p:sp>
          <p:nvSpPr>
            <p:cNvPr name="TextBox 11" id="11"/>
            <p:cNvSpPr txBox="true"/>
            <p:nvPr/>
          </p:nvSpPr>
          <p:spPr>
            <a:xfrm rot="0">
              <a:off x="0" y="528262"/>
              <a:ext cx="4543615" cy="933238"/>
            </a:xfrm>
            <a:prstGeom prst="rect">
              <a:avLst/>
            </a:prstGeom>
          </p:spPr>
          <p:txBody>
            <a:bodyPr anchor="t" rtlCol="false" tIns="0" lIns="0" bIns="0" rIns="0">
              <a:spAutoFit/>
            </a:bodyPr>
            <a:lstStyle/>
            <a:p>
              <a:pPr algn="l" marL="0" indent="0" lvl="0">
                <a:lnSpc>
                  <a:spcPts val="2764"/>
                </a:lnSpc>
                <a:spcBef>
                  <a:spcPct val="0"/>
                </a:spcBef>
              </a:pPr>
              <a:r>
                <a:rPr lang="en-US" sz="1974" strike="noStrike" u="none">
                  <a:solidFill>
                    <a:srgbClr val="4A7C59"/>
                  </a:solidFill>
                  <a:latin typeface="Carlito"/>
                  <a:ea typeface="Carlito"/>
                  <a:cs typeface="Carlito"/>
                  <a:sym typeface="Carlito"/>
                </a:rPr>
                <a:t>Integrating and cleaning diverse datasets</a:t>
              </a:r>
            </a:p>
          </p:txBody>
        </p:sp>
      </p:grpSp>
      <p:grpSp>
        <p:nvGrpSpPr>
          <p:cNvPr name="Group 12" id="12"/>
          <p:cNvGrpSpPr/>
          <p:nvPr/>
        </p:nvGrpSpPr>
        <p:grpSpPr>
          <a:xfrm rot="0">
            <a:off x="9296400" y="5604512"/>
            <a:ext cx="3427870" cy="4015738"/>
            <a:chOff x="0" y="0"/>
            <a:chExt cx="1391532" cy="1630175"/>
          </a:xfrm>
        </p:grpSpPr>
        <p:sp>
          <p:nvSpPr>
            <p:cNvPr name="Freeform 13" id="13"/>
            <p:cNvSpPr/>
            <p:nvPr/>
          </p:nvSpPr>
          <p:spPr>
            <a:xfrm flipH="false" flipV="false" rot="0">
              <a:off x="0" y="0"/>
              <a:ext cx="1391532" cy="1630175"/>
            </a:xfrm>
            <a:custGeom>
              <a:avLst/>
              <a:gdLst/>
              <a:ahLst/>
              <a:cxnLst/>
              <a:rect r="r" b="b" t="t" l="l"/>
              <a:pathLst>
                <a:path h="1630175" w="1391532">
                  <a:moveTo>
                    <a:pt x="0" y="0"/>
                  </a:moveTo>
                  <a:lnTo>
                    <a:pt x="1391532" y="0"/>
                  </a:lnTo>
                  <a:lnTo>
                    <a:pt x="1391532" y="1630175"/>
                  </a:lnTo>
                  <a:lnTo>
                    <a:pt x="0" y="1630175"/>
                  </a:lnTo>
                  <a:close/>
                </a:path>
              </a:pathLst>
            </a:custGeom>
            <a:blipFill>
              <a:blip r:embed="rId2"/>
              <a:stretch>
                <a:fillRect l="0" t="-138" r="0" b="-138"/>
              </a:stretch>
            </a:blipFill>
          </p:spPr>
        </p:sp>
      </p:grpSp>
      <p:grpSp>
        <p:nvGrpSpPr>
          <p:cNvPr name="Group 14" id="14"/>
          <p:cNvGrpSpPr/>
          <p:nvPr/>
        </p:nvGrpSpPr>
        <p:grpSpPr>
          <a:xfrm rot="0">
            <a:off x="4981575" y="5604512"/>
            <a:ext cx="3381375" cy="3961269"/>
            <a:chOff x="0" y="0"/>
            <a:chExt cx="1391532" cy="1630175"/>
          </a:xfrm>
        </p:grpSpPr>
        <p:sp>
          <p:nvSpPr>
            <p:cNvPr name="Freeform 15" id="15"/>
            <p:cNvSpPr/>
            <p:nvPr/>
          </p:nvSpPr>
          <p:spPr>
            <a:xfrm flipH="false" flipV="false" rot="0">
              <a:off x="0" y="0"/>
              <a:ext cx="1391532" cy="1630175"/>
            </a:xfrm>
            <a:custGeom>
              <a:avLst/>
              <a:gdLst/>
              <a:ahLst/>
              <a:cxnLst/>
              <a:rect r="r" b="b" t="t" l="l"/>
              <a:pathLst>
                <a:path h="1630175" w="1391532">
                  <a:moveTo>
                    <a:pt x="0" y="0"/>
                  </a:moveTo>
                  <a:lnTo>
                    <a:pt x="1391532" y="0"/>
                  </a:lnTo>
                  <a:lnTo>
                    <a:pt x="1391532" y="1630175"/>
                  </a:lnTo>
                  <a:lnTo>
                    <a:pt x="0" y="1630175"/>
                  </a:lnTo>
                  <a:close/>
                </a:path>
              </a:pathLst>
            </a:custGeom>
            <a:blipFill>
              <a:blip r:embed="rId3"/>
              <a:stretch>
                <a:fillRect l="0" t="-138" r="0" b="-138"/>
              </a:stretch>
            </a:blipFill>
          </p:spPr>
        </p:sp>
      </p:grpSp>
      <p:grpSp>
        <p:nvGrpSpPr>
          <p:cNvPr name="Group 16" id="16"/>
          <p:cNvGrpSpPr/>
          <p:nvPr/>
        </p:nvGrpSpPr>
        <p:grpSpPr>
          <a:xfrm rot="0">
            <a:off x="845774" y="5602064"/>
            <a:ext cx="3429960" cy="4018186"/>
            <a:chOff x="0" y="0"/>
            <a:chExt cx="879848" cy="1030739"/>
          </a:xfrm>
        </p:grpSpPr>
        <p:sp>
          <p:nvSpPr>
            <p:cNvPr name="Freeform 17" id="17"/>
            <p:cNvSpPr/>
            <p:nvPr/>
          </p:nvSpPr>
          <p:spPr>
            <a:xfrm flipH="false" flipV="false" rot="0">
              <a:off x="0" y="0"/>
              <a:ext cx="879848" cy="1030739"/>
            </a:xfrm>
            <a:custGeom>
              <a:avLst/>
              <a:gdLst/>
              <a:ahLst/>
              <a:cxnLst/>
              <a:rect r="r" b="b" t="t" l="l"/>
              <a:pathLst>
                <a:path h="1030739" w="879848">
                  <a:moveTo>
                    <a:pt x="0" y="0"/>
                  </a:moveTo>
                  <a:lnTo>
                    <a:pt x="879848" y="0"/>
                  </a:lnTo>
                  <a:lnTo>
                    <a:pt x="879848" y="1030739"/>
                  </a:lnTo>
                  <a:lnTo>
                    <a:pt x="0" y="1030739"/>
                  </a:lnTo>
                  <a:close/>
                </a:path>
              </a:pathLst>
            </a:custGeom>
            <a:blipFill>
              <a:blip r:embed="rId4"/>
              <a:stretch>
                <a:fillRect l="0" t="-138" r="0" b="-138"/>
              </a:stretch>
            </a:blipFill>
          </p:spPr>
        </p:sp>
      </p:grpSp>
      <p:grpSp>
        <p:nvGrpSpPr>
          <p:cNvPr name="Group 18" id="18"/>
          <p:cNvGrpSpPr/>
          <p:nvPr/>
        </p:nvGrpSpPr>
        <p:grpSpPr>
          <a:xfrm rot="0">
            <a:off x="13345019" y="5604512"/>
            <a:ext cx="3427870" cy="4015738"/>
            <a:chOff x="0" y="0"/>
            <a:chExt cx="1391532" cy="1630175"/>
          </a:xfrm>
        </p:grpSpPr>
        <p:sp>
          <p:nvSpPr>
            <p:cNvPr name="Freeform 19" id="19"/>
            <p:cNvSpPr/>
            <p:nvPr/>
          </p:nvSpPr>
          <p:spPr>
            <a:xfrm flipH="false" flipV="false" rot="0">
              <a:off x="0" y="0"/>
              <a:ext cx="1391532" cy="1630175"/>
            </a:xfrm>
            <a:custGeom>
              <a:avLst/>
              <a:gdLst/>
              <a:ahLst/>
              <a:cxnLst/>
              <a:rect r="r" b="b" t="t" l="l"/>
              <a:pathLst>
                <a:path h="1630175" w="1391532">
                  <a:moveTo>
                    <a:pt x="0" y="0"/>
                  </a:moveTo>
                  <a:lnTo>
                    <a:pt x="1391532" y="0"/>
                  </a:lnTo>
                  <a:lnTo>
                    <a:pt x="1391532" y="1630175"/>
                  </a:lnTo>
                  <a:lnTo>
                    <a:pt x="0" y="1630175"/>
                  </a:lnTo>
                  <a:close/>
                </a:path>
              </a:pathLst>
            </a:custGeom>
            <a:blipFill>
              <a:blip r:embed="rId5"/>
              <a:stretch>
                <a:fillRect l="0" t="-138" r="0" b="-138"/>
              </a:stretch>
            </a:blipFill>
          </p:spPr>
        </p:sp>
      </p:grpSp>
      <p:grpSp>
        <p:nvGrpSpPr>
          <p:cNvPr name="Group 20" id="20"/>
          <p:cNvGrpSpPr/>
          <p:nvPr/>
        </p:nvGrpSpPr>
        <p:grpSpPr>
          <a:xfrm rot="0">
            <a:off x="13345019" y="4047375"/>
            <a:ext cx="3476954" cy="1153139"/>
            <a:chOff x="0" y="0"/>
            <a:chExt cx="4635939" cy="1537518"/>
          </a:xfrm>
        </p:grpSpPr>
        <p:sp>
          <p:nvSpPr>
            <p:cNvPr name="TextBox 21" id="21"/>
            <p:cNvSpPr txBox="true"/>
            <p:nvPr/>
          </p:nvSpPr>
          <p:spPr>
            <a:xfrm rot="0">
              <a:off x="0" y="-47625"/>
              <a:ext cx="4635939" cy="601684"/>
            </a:xfrm>
            <a:prstGeom prst="rect">
              <a:avLst/>
            </a:prstGeom>
          </p:spPr>
          <p:txBody>
            <a:bodyPr anchor="t" rtlCol="false" tIns="0" lIns="0" bIns="0" rIns="0">
              <a:spAutoFit/>
            </a:bodyPr>
            <a:lstStyle/>
            <a:p>
              <a:pPr algn="l" marL="0" indent="0" lvl="0">
                <a:lnSpc>
                  <a:spcPts val="3870"/>
                </a:lnSpc>
                <a:spcBef>
                  <a:spcPct val="0"/>
                </a:spcBef>
              </a:pPr>
              <a:r>
                <a:rPr lang="en-US" sz="2764">
                  <a:solidFill>
                    <a:srgbClr val="4A7C59"/>
                  </a:solidFill>
                  <a:latin typeface="Radley"/>
                  <a:ea typeface="Radley"/>
                  <a:cs typeface="Radley"/>
                  <a:sym typeface="Radley"/>
                </a:rPr>
                <a:t>Analytics Dashboard</a:t>
              </a:r>
            </a:p>
          </p:txBody>
        </p:sp>
        <p:sp>
          <p:nvSpPr>
            <p:cNvPr name="TextBox 22" id="22"/>
            <p:cNvSpPr txBox="true"/>
            <p:nvPr/>
          </p:nvSpPr>
          <p:spPr>
            <a:xfrm rot="0">
              <a:off x="0" y="604280"/>
              <a:ext cx="4635939" cy="933238"/>
            </a:xfrm>
            <a:prstGeom prst="rect">
              <a:avLst/>
            </a:prstGeom>
          </p:spPr>
          <p:txBody>
            <a:bodyPr anchor="t" rtlCol="false" tIns="0" lIns="0" bIns="0" rIns="0">
              <a:spAutoFit/>
            </a:bodyPr>
            <a:lstStyle/>
            <a:p>
              <a:pPr algn="l" marL="0" indent="0" lvl="0">
                <a:lnSpc>
                  <a:spcPts val="2764"/>
                </a:lnSpc>
                <a:spcBef>
                  <a:spcPct val="0"/>
                </a:spcBef>
              </a:pPr>
              <a:r>
                <a:rPr lang="en-US" sz="1974" strike="noStrike" u="none">
                  <a:solidFill>
                    <a:srgbClr val="4A7C59"/>
                  </a:solidFill>
                  <a:latin typeface="Carlito"/>
                  <a:ea typeface="Carlito"/>
                  <a:cs typeface="Carlito"/>
                  <a:sym typeface="Carlito"/>
                </a:rPr>
                <a:t>Visualizing soil and crop nutrition data</a:t>
              </a:r>
            </a:p>
          </p:txBody>
        </p:sp>
      </p:grpSp>
      <p:grpSp>
        <p:nvGrpSpPr>
          <p:cNvPr name="Group 23" id="23"/>
          <p:cNvGrpSpPr/>
          <p:nvPr/>
        </p:nvGrpSpPr>
        <p:grpSpPr>
          <a:xfrm rot="0">
            <a:off x="2279174" y="0"/>
            <a:ext cx="12543455" cy="1456049"/>
            <a:chOff x="0" y="0"/>
            <a:chExt cx="2860312" cy="332026"/>
          </a:xfrm>
        </p:grpSpPr>
        <p:sp>
          <p:nvSpPr>
            <p:cNvPr name="Freeform 24" id="24"/>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6"/>
              <a:stretch>
                <a:fillRect l="0" t="-6534" r="0" b="-6534"/>
              </a:stretch>
            </a:blipFill>
          </p:spPr>
        </p:sp>
      </p:grpSp>
      <p:sp>
        <p:nvSpPr>
          <p:cNvPr name="AutoShape 25" id="25"/>
          <p:cNvSpPr/>
          <p:nvPr/>
        </p:nvSpPr>
        <p:spPr>
          <a:xfrm>
            <a:off x="467661" y="3169181"/>
            <a:ext cx="14591293" cy="0"/>
          </a:xfrm>
          <a:prstGeom prst="line">
            <a:avLst/>
          </a:prstGeom>
          <a:ln cap="flat" w="19050">
            <a:solidFill>
              <a:srgbClr val="4A7C59"/>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526716"/>
            <a:ext cx="7553325" cy="3760284"/>
            <a:chOff x="0" y="0"/>
            <a:chExt cx="2442972" cy="1216189"/>
          </a:xfrm>
        </p:grpSpPr>
        <p:sp>
          <p:nvSpPr>
            <p:cNvPr name="Freeform 3" id="3"/>
            <p:cNvSpPr/>
            <p:nvPr/>
          </p:nvSpPr>
          <p:spPr>
            <a:xfrm flipH="false" flipV="false" rot="0">
              <a:off x="0" y="0"/>
              <a:ext cx="2442972" cy="1216189"/>
            </a:xfrm>
            <a:custGeom>
              <a:avLst/>
              <a:gdLst/>
              <a:ahLst/>
              <a:cxnLst/>
              <a:rect r="r" b="b" t="t" l="l"/>
              <a:pathLst>
                <a:path h="1216189" w="2442972">
                  <a:moveTo>
                    <a:pt x="0" y="0"/>
                  </a:moveTo>
                  <a:lnTo>
                    <a:pt x="2442972" y="0"/>
                  </a:lnTo>
                  <a:lnTo>
                    <a:pt x="2442972" y="1216189"/>
                  </a:lnTo>
                  <a:lnTo>
                    <a:pt x="0" y="1216189"/>
                  </a:lnTo>
                  <a:close/>
                </a:path>
              </a:pathLst>
            </a:custGeom>
            <a:blipFill>
              <a:blip r:embed="rId2"/>
              <a:stretch>
                <a:fillRect l="-926" t="0" r="-926" b="0"/>
              </a:stretch>
            </a:blipFill>
          </p:spPr>
        </p:sp>
      </p:grpSp>
      <p:sp>
        <p:nvSpPr>
          <p:cNvPr name="Freeform 4" id="4"/>
          <p:cNvSpPr/>
          <p:nvPr/>
        </p:nvSpPr>
        <p:spPr>
          <a:xfrm flipH="false" flipV="false" rot="0">
            <a:off x="11708397" y="1541736"/>
            <a:ext cx="4826718" cy="4879237"/>
          </a:xfrm>
          <a:custGeom>
            <a:avLst/>
            <a:gdLst/>
            <a:ahLst/>
            <a:cxnLst/>
            <a:rect r="r" b="b" t="t" l="l"/>
            <a:pathLst>
              <a:path h="4879237" w="4826718">
                <a:moveTo>
                  <a:pt x="0" y="0"/>
                </a:moveTo>
                <a:lnTo>
                  <a:pt x="4826718" y="0"/>
                </a:lnTo>
                <a:lnTo>
                  <a:pt x="4826718" y="4879237"/>
                </a:lnTo>
                <a:lnTo>
                  <a:pt x="0" y="4879237"/>
                </a:lnTo>
                <a:lnTo>
                  <a:pt x="0" y="0"/>
                </a:lnTo>
                <a:close/>
              </a:path>
            </a:pathLst>
          </a:custGeom>
          <a:blipFill>
            <a:blip r:embed="rId3"/>
            <a:stretch>
              <a:fillRect l="0" t="-1081" r="0" b="-1081"/>
            </a:stretch>
          </a:blipFill>
        </p:spPr>
      </p:sp>
      <p:sp>
        <p:nvSpPr>
          <p:cNvPr name="TextBox 5" id="5"/>
          <p:cNvSpPr txBox="true"/>
          <p:nvPr/>
        </p:nvSpPr>
        <p:spPr>
          <a:xfrm rot="0">
            <a:off x="182770" y="1803191"/>
            <a:ext cx="6316721" cy="857250"/>
          </a:xfrm>
          <a:prstGeom prst="rect">
            <a:avLst/>
          </a:prstGeom>
        </p:spPr>
        <p:txBody>
          <a:bodyPr anchor="t" rtlCol="false" tIns="0" lIns="0" bIns="0" rIns="0">
            <a:spAutoFit/>
          </a:bodyPr>
          <a:lstStyle/>
          <a:p>
            <a:pPr algn="l" marL="0" indent="0" lvl="0">
              <a:lnSpc>
                <a:spcPts val="6600"/>
              </a:lnSpc>
            </a:pPr>
            <a:r>
              <a:rPr lang="en-US" sz="6000">
                <a:solidFill>
                  <a:srgbClr val="4A7C59"/>
                </a:solidFill>
                <a:latin typeface="Radley"/>
                <a:ea typeface="Radley"/>
                <a:cs typeface="Radley"/>
                <a:sym typeface="Radley"/>
              </a:rPr>
              <a:t>Results &amp; Analysis</a:t>
            </a:r>
          </a:p>
        </p:txBody>
      </p:sp>
      <p:grpSp>
        <p:nvGrpSpPr>
          <p:cNvPr name="Group 6" id="6"/>
          <p:cNvGrpSpPr/>
          <p:nvPr/>
        </p:nvGrpSpPr>
        <p:grpSpPr>
          <a:xfrm rot="0">
            <a:off x="227222" y="2988532"/>
            <a:ext cx="9939967" cy="1985645"/>
            <a:chOff x="0" y="0"/>
            <a:chExt cx="13253290" cy="2647527"/>
          </a:xfrm>
        </p:grpSpPr>
        <p:sp>
          <p:nvSpPr>
            <p:cNvPr name="TextBox 7" id="7"/>
            <p:cNvSpPr txBox="true"/>
            <p:nvPr/>
          </p:nvSpPr>
          <p:spPr>
            <a:xfrm rot="0">
              <a:off x="0" y="-57150"/>
              <a:ext cx="7670800" cy="62272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7CB6E4"/>
                  </a:solidFill>
                  <a:latin typeface="Radley"/>
                  <a:ea typeface="Radley"/>
                  <a:cs typeface="Radley"/>
                  <a:sym typeface="Radley"/>
                </a:rPr>
                <a:t>M</a:t>
              </a:r>
              <a:r>
                <a:rPr lang="en-US" sz="2799">
                  <a:solidFill>
                    <a:srgbClr val="7CB6E4"/>
                  </a:solidFill>
                  <a:latin typeface="Radley"/>
                  <a:ea typeface="Radley"/>
                  <a:cs typeface="Radley"/>
                  <a:sym typeface="Radley"/>
                </a:rPr>
                <a:t>odel Performance</a:t>
              </a:r>
            </a:p>
          </p:txBody>
        </p:sp>
        <p:sp>
          <p:nvSpPr>
            <p:cNvPr name="TextBox 8" id="8"/>
            <p:cNvSpPr txBox="true"/>
            <p:nvPr/>
          </p:nvSpPr>
          <p:spPr>
            <a:xfrm rot="0">
              <a:off x="0" y="749935"/>
              <a:ext cx="13253290" cy="1897592"/>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4A7C59"/>
                  </a:solidFill>
                  <a:latin typeface="Carlito Bold"/>
                  <a:ea typeface="Carlito Bold"/>
                  <a:cs typeface="Carlito Bold"/>
                  <a:sym typeface="Carlito Bold"/>
                </a:rPr>
                <a:t>ML</a:t>
              </a:r>
              <a:r>
                <a:rPr lang="en-US" b="true" sz="1999">
                  <a:solidFill>
                    <a:srgbClr val="4A7C59"/>
                  </a:solidFill>
                  <a:latin typeface="Carlito Bold"/>
                  <a:ea typeface="Carlito Bold"/>
                  <a:cs typeface="Carlito Bold"/>
                  <a:sym typeface="Carlito Bold"/>
                </a:rPr>
                <a:t> model accurately detects soil nutrient deficiencies and predicts nutrition-risk zones.</a:t>
              </a:r>
            </a:p>
            <a:p>
              <a:pPr algn="l" marL="431799" indent="-215899" lvl="1">
                <a:lnSpc>
                  <a:spcPts val="2799"/>
                </a:lnSpc>
                <a:buFont typeface="Arial"/>
                <a:buChar char="•"/>
              </a:pPr>
              <a:r>
                <a:rPr lang="en-US" b="true" sz="1999">
                  <a:solidFill>
                    <a:srgbClr val="4A7C59"/>
                  </a:solidFill>
                  <a:latin typeface="Carlito Bold"/>
                  <a:ea typeface="Carlito Bold"/>
                  <a:cs typeface="Carlito Bold"/>
                  <a:sym typeface="Carlito Bold"/>
                </a:rPr>
                <a:t>Model a</a:t>
              </a:r>
              <a:r>
                <a:rPr lang="en-US" b="true" sz="1999">
                  <a:solidFill>
                    <a:srgbClr val="4A7C59"/>
                  </a:solidFill>
                  <a:latin typeface="Carlito Bold"/>
                  <a:ea typeface="Carlito Bold"/>
                  <a:cs typeface="Carlito Bold"/>
                  <a:sym typeface="Carlito Bold"/>
                </a:rPr>
                <a:t>ccuracy increases when soil, crop, and health data are combined rather than used separately.</a:t>
              </a:r>
            </a:p>
            <a:p>
              <a:pPr algn="l" marL="0" indent="0" lvl="0">
                <a:lnSpc>
                  <a:spcPts val="2799"/>
                </a:lnSpc>
              </a:pPr>
            </a:p>
          </p:txBody>
        </p:sp>
      </p:grpSp>
      <p:grpSp>
        <p:nvGrpSpPr>
          <p:cNvPr name="Group 9" id="9"/>
          <p:cNvGrpSpPr/>
          <p:nvPr/>
        </p:nvGrpSpPr>
        <p:grpSpPr>
          <a:xfrm rot="0">
            <a:off x="227222" y="5035603"/>
            <a:ext cx="10345148" cy="1633220"/>
            <a:chOff x="0" y="0"/>
            <a:chExt cx="13793531" cy="2177627"/>
          </a:xfrm>
        </p:grpSpPr>
        <p:sp>
          <p:nvSpPr>
            <p:cNvPr name="TextBox 10" id="10"/>
            <p:cNvSpPr txBox="true"/>
            <p:nvPr/>
          </p:nvSpPr>
          <p:spPr>
            <a:xfrm rot="0">
              <a:off x="0" y="-57150"/>
              <a:ext cx="7670800" cy="622724"/>
            </a:xfrm>
            <a:prstGeom prst="rect">
              <a:avLst/>
            </a:prstGeom>
          </p:spPr>
          <p:txBody>
            <a:bodyPr anchor="t" rtlCol="false" tIns="0" lIns="0" bIns="0" rIns="0">
              <a:spAutoFit/>
            </a:bodyPr>
            <a:lstStyle/>
            <a:p>
              <a:pPr algn="l">
                <a:lnSpc>
                  <a:spcPts val="3919"/>
                </a:lnSpc>
                <a:spcBef>
                  <a:spcPct val="0"/>
                </a:spcBef>
              </a:pPr>
              <a:r>
                <a:rPr lang="en-US" sz="2799">
                  <a:solidFill>
                    <a:srgbClr val="7CB6E4"/>
                  </a:solidFill>
                  <a:latin typeface="Radley"/>
                  <a:ea typeface="Radley"/>
                  <a:cs typeface="Radley"/>
                  <a:sym typeface="Radley"/>
                </a:rPr>
                <a:t>C</a:t>
              </a:r>
              <a:r>
                <a:rPr lang="en-US" sz="2799">
                  <a:solidFill>
                    <a:srgbClr val="7CB6E4"/>
                  </a:solidFill>
                  <a:latin typeface="Radley"/>
                  <a:ea typeface="Radley"/>
                  <a:cs typeface="Radley"/>
                  <a:sym typeface="Radley"/>
                </a:rPr>
                <a:t>orrelation Findings</a:t>
              </a:r>
            </a:p>
          </p:txBody>
        </p:sp>
        <p:sp>
          <p:nvSpPr>
            <p:cNvPr name="TextBox 11" id="11"/>
            <p:cNvSpPr txBox="true"/>
            <p:nvPr/>
          </p:nvSpPr>
          <p:spPr>
            <a:xfrm rot="0">
              <a:off x="0" y="749935"/>
              <a:ext cx="13793531" cy="1427692"/>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4A7C59"/>
                  </a:solidFill>
                  <a:latin typeface="Carlito Bold"/>
                  <a:ea typeface="Carlito Bold"/>
                  <a:cs typeface="Carlito Bold"/>
                  <a:sym typeface="Carlito Bold"/>
                </a:rPr>
                <a:t>L</a:t>
              </a:r>
              <a:r>
                <a:rPr lang="en-US" b="true" sz="1999">
                  <a:solidFill>
                    <a:srgbClr val="4A7C59"/>
                  </a:solidFill>
                  <a:latin typeface="Carlito Bold"/>
                  <a:ea typeface="Carlito Bold"/>
                  <a:cs typeface="Carlito Bold"/>
                  <a:sym typeface="Carlito Bold"/>
                </a:rPr>
                <a:t>ow soil micronutrients (Zn, Fe) strongly correlate with reduced crop nutrient density.</a:t>
              </a:r>
            </a:p>
            <a:p>
              <a:pPr algn="l" marL="431799" indent="-215899" lvl="1">
                <a:lnSpc>
                  <a:spcPts val="2799"/>
                </a:lnSpc>
                <a:buFont typeface="Arial"/>
                <a:buChar char="•"/>
              </a:pPr>
              <a:r>
                <a:rPr lang="en-US" b="true" sz="1999">
                  <a:solidFill>
                    <a:srgbClr val="4A7C59"/>
                  </a:solidFill>
                  <a:latin typeface="Carlito Bold"/>
                  <a:ea typeface="Carlito Bold"/>
                  <a:cs typeface="Carlito Bold"/>
                  <a:sym typeface="Carlito Bold"/>
                </a:rPr>
                <a:t>R</a:t>
              </a:r>
              <a:r>
                <a:rPr lang="en-US" b="true" sz="1999">
                  <a:solidFill>
                    <a:srgbClr val="4A7C59"/>
                  </a:solidFill>
                  <a:latin typeface="Carlito Bold"/>
                  <a:ea typeface="Carlito Bold"/>
                  <a:cs typeface="Carlito Bold"/>
                  <a:sym typeface="Carlito Bold"/>
                </a:rPr>
                <a:t>egions with poor soil health have a higher likelihood of community nutrition problems.</a:t>
              </a:r>
            </a:p>
            <a:p>
              <a:pPr algn="l" marL="0" indent="0" lvl="0">
                <a:lnSpc>
                  <a:spcPts val="2799"/>
                </a:lnSpc>
              </a:pPr>
            </a:p>
          </p:txBody>
        </p:sp>
      </p:grpSp>
      <p:grpSp>
        <p:nvGrpSpPr>
          <p:cNvPr name="Group 12" id="12"/>
          <p:cNvGrpSpPr/>
          <p:nvPr/>
        </p:nvGrpSpPr>
        <p:grpSpPr>
          <a:xfrm rot="0">
            <a:off x="7868030" y="6668823"/>
            <a:ext cx="9962477" cy="1985645"/>
            <a:chOff x="0" y="0"/>
            <a:chExt cx="13283303" cy="2647527"/>
          </a:xfrm>
        </p:grpSpPr>
        <p:sp>
          <p:nvSpPr>
            <p:cNvPr name="TextBox 13" id="13"/>
            <p:cNvSpPr txBox="true"/>
            <p:nvPr/>
          </p:nvSpPr>
          <p:spPr>
            <a:xfrm rot="0">
              <a:off x="0" y="-57150"/>
              <a:ext cx="7670800" cy="622724"/>
            </a:xfrm>
            <a:prstGeom prst="rect">
              <a:avLst/>
            </a:prstGeom>
          </p:spPr>
          <p:txBody>
            <a:bodyPr anchor="t" rtlCol="false" tIns="0" lIns="0" bIns="0" rIns="0">
              <a:spAutoFit/>
            </a:bodyPr>
            <a:lstStyle/>
            <a:p>
              <a:pPr algn="l">
                <a:lnSpc>
                  <a:spcPts val="3919"/>
                </a:lnSpc>
                <a:spcBef>
                  <a:spcPct val="0"/>
                </a:spcBef>
              </a:pPr>
              <a:r>
                <a:rPr lang="en-US" sz="2799">
                  <a:solidFill>
                    <a:srgbClr val="7CB6E4"/>
                  </a:solidFill>
                  <a:latin typeface="Radley"/>
                  <a:ea typeface="Radley"/>
                  <a:cs typeface="Radley"/>
                  <a:sym typeface="Radley"/>
                </a:rPr>
                <a:t>Impa</a:t>
              </a:r>
              <a:r>
                <a:rPr lang="en-US" sz="2799">
                  <a:solidFill>
                    <a:srgbClr val="7CB6E4"/>
                  </a:solidFill>
                  <a:latin typeface="Radley"/>
                  <a:ea typeface="Radley"/>
                  <a:cs typeface="Radley"/>
                  <a:sym typeface="Radley"/>
                </a:rPr>
                <a:t>ct of Early Warning System</a:t>
              </a:r>
            </a:p>
          </p:txBody>
        </p:sp>
        <p:sp>
          <p:nvSpPr>
            <p:cNvPr name="TextBox 14" id="14"/>
            <p:cNvSpPr txBox="true"/>
            <p:nvPr/>
          </p:nvSpPr>
          <p:spPr>
            <a:xfrm rot="0">
              <a:off x="0" y="749935"/>
              <a:ext cx="13283303" cy="1897592"/>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4A7C59"/>
                  </a:solidFill>
                  <a:latin typeface="Carlito Bold"/>
                  <a:ea typeface="Carlito Bold"/>
                  <a:cs typeface="Carlito Bold"/>
                  <a:sym typeface="Carlito Bold"/>
                </a:rPr>
                <a:t>Provides farmers with tim</a:t>
              </a:r>
              <a:r>
                <a:rPr lang="en-US" b="true" sz="1999">
                  <a:solidFill>
                    <a:srgbClr val="4A7C59"/>
                  </a:solidFill>
                  <a:latin typeface="Carlito Bold"/>
                  <a:ea typeface="Carlito Bold"/>
                  <a:cs typeface="Carlito Bold"/>
                  <a:sym typeface="Carlito Bold"/>
                </a:rPr>
                <a:t>ely soil management recommendations (fertilizer balance, crop rotation).</a:t>
              </a:r>
            </a:p>
            <a:p>
              <a:pPr algn="l" marL="431799" indent="-215899" lvl="1">
                <a:lnSpc>
                  <a:spcPts val="2799"/>
                </a:lnSpc>
                <a:buFont typeface="Arial"/>
                <a:buChar char="•"/>
              </a:pPr>
              <a:r>
                <a:rPr lang="en-US" b="true" sz="1999">
                  <a:solidFill>
                    <a:srgbClr val="4A7C59"/>
                  </a:solidFill>
                  <a:latin typeface="Carlito Bold"/>
                  <a:ea typeface="Carlito Bold"/>
                  <a:cs typeface="Carlito Bold"/>
                  <a:sym typeface="Carlito Bold"/>
                </a:rPr>
                <a:t>Enhanc</a:t>
              </a:r>
              <a:r>
                <a:rPr lang="en-US" b="true" sz="1999">
                  <a:solidFill>
                    <a:srgbClr val="4A7C59"/>
                  </a:solidFill>
                  <a:latin typeface="Carlito Bold"/>
                  <a:ea typeface="Carlito Bold"/>
                  <a:cs typeface="Carlito Bold"/>
                  <a:sym typeface="Carlito Bold"/>
                </a:rPr>
                <a:t>es monitoring of vulnerable regions at risk of malnutrition.</a:t>
              </a:r>
            </a:p>
            <a:p>
              <a:pPr algn="l" marL="0" indent="0" lvl="0">
                <a:lnSpc>
                  <a:spcPts val="2799"/>
                </a:lnSpc>
              </a:pPr>
            </a:p>
          </p:txBody>
        </p:sp>
      </p:grpSp>
      <p:grpSp>
        <p:nvGrpSpPr>
          <p:cNvPr name="Group 15" id="15"/>
          <p:cNvGrpSpPr/>
          <p:nvPr/>
        </p:nvGrpSpPr>
        <p:grpSpPr>
          <a:xfrm rot="0">
            <a:off x="7868030" y="8654468"/>
            <a:ext cx="10210088" cy="1985645"/>
            <a:chOff x="0" y="0"/>
            <a:chExt cx="13613450" cy="2647527"/>
          </a:xfrm>
        </p:grpSpPr>
        <p:sp>
          <p:nvSpPr>
            <p:cNvPr name="TextBox 16" id="16"/>
            <p:cNvSpPr txBox="true"/>
            <p:nvPr/>
          </p:nvSpPr>
          <p:spPr>
            <a:xfrm rot="0">
              <a:off x="0" y="-57150"/>
              <a:ext cx="7670800" cy="622724"/>
            </a:xfrm>
            <a:prstGeom prst="rect">
              <a:avLst/>
            </a:prstGeom>
          </p:spPr>
          <p:txBody>
            <a:bodyPr anchor="t" rtlCol="false" tIns="0" lIns="0" bIns="0" rIns="0">
              <a:spAutoFit/>
            </a:bodyPr>
            <a:lstStyle/>
            <a:p>
              <a:pPr algn="l">
                <a:lnSpc>
                  <a:spcPts val="3919"/>
                </a:lnSpc>
                <a:spcBef>
                  <a:spcPct val="0"/>
                </a:spcBef>
              </a:pPr>
              <a:r>
                <a:rPr lang="en-US" sz="2799">
                  <a:solidFill>
                    <a:srgbClr val="7CB6E4"/>
                  </a:solidFill>
                  <a:latin typeface="Radley"/>
                  <a:ea typeface="Radley"/>
                  <a:cs typeface="Radley"/>
                  <a:sym typeface="Radley"/>
                </a:rPr>
                <a:t>Syst</a:t>
              </a:r>
              <a:r>
                <a:rPr lang="en-US" sz="2799">
                  <a:solidFill>
                    <a:srgbClr val="7CB6E4"/>
                  </a:solidFill>
                  <a:latin typeface="Radley"/>
                  <a:ea typeface="Radley"/>
                  <a:cs typeface="Radley"/>
                  <a:sym typeface="Radley"/>
                </a:rPr>
                <a:t>em Advantages</a:t>
              </a:r>
            </a:p>
          </p:txBody>
        </p:sp>
        <p:sp>
          <p:nvSpPr>
            <p:cNvPr name="TextBox 17" id="17"/>
            <p:cNvSpPr txBox="true"/>
            <p:nvPr/>
          </p:nvSpPr>
          <p:spPr>
            <a:xfrm rot="0">
              <a:off x="0" y="749935"/>
              <a:ext cx="13613450" cy="1897592"/>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4A7C59"/>
                  </a:solidFill>
                  <a:latin typeface="Carlito Bold"/>
                  <a:ea typeface="Carlito Bold"/>
                  <a:cs typeface="Carlito Bold"/>
                  <a:sym typeface="Carlito Bold"/>
                </a:rPr>
                <a:t>D</a:t>
              </a:r>
              <a:r>
                <a:rPr lang="en-US" b="true" sz="1999">
                  <a:solidFill>
                    <a:srgbClr val="4A7C59"/>
                  </a:solidFill>
                  <a:latin typeface="Carlito Bold"/>
                  <a:ea typeface="Carlito Bold"/>
                  <a:cs typeface="Carlito Bold"/>
                  <a:sym typeface="Carlito Bold"/>
                </a:rPr>
                <a:t>etects nutrient decline faster than manual field checks.</a:t>
              </a:r>
            </a:p>
            <a:p>
              <a:pPr algn="l" marL="431799" indent="-215899" lvl="1">
                <a:lnSpc>
                  <a:spcPts val="2799"/>
                </a:lnSpc>
                <a:buFont typeface="Arial"/>
                <a:buChar char="•"/>
              </a:pPr>
              <a:r>
                <a:rPr lang="en-US" b="true" sz="1999">
                  <a:solidFill>
                    <a:srgbClr val="4A7C59"/>
                  </a:solidFill>
                  <a:latin typeface="Carlito Bold"/>
                  <a:ea typeface="Carlito Bold"/>
                  <a:cs typeface="Carlito Bold"/>
                  <a:sym typeface="Carlito Bold"/>
                </a:rPr>
                <a:t>Co</a:t>
              </a:r>
              <a:r>
                <a:rPr lang="en-US" b="true" sz="1999">
                  <a:solidFill>
                    <a:srgbClr val="4A7C59"/>
                  </a:solidFill>
                  <a:latin typeface="Carlito Bold"/>
                  <a:ea typeface="Carlito Bold"/>
                  <a:cs typeface="Carlito Bold"/>
                  <a:sym typeface="Carlito Bold"/>
                </a:rPr>
                <a:t>mbines IoT, satellite, and health data for more accurate predictions.</a:t>
              </a:r>
            </a:p>
            <a:p>
              <a:pPr algn="l" marL="431799" indent="-215899" lvl="1">
                <a:lnSpc>
                  <a:spcPts val="2799"/>
                </a:lnSpc>
                <a:buFont typeface="Arial"/>
                <a:buChar char="•"/>
              </a:pPr>
              <a:r>
                <a:rPr lang="en-US" b="true" sz="1999">
                  <a:solidFill>
                    <a:srgbClr val="4A7C59"/>
                  </a:solidFill>
                  <a:latin typeface="Carlito Bold"/>
                  <a:ea typeface="Carlito Bold"/>
                  <a:cs typeface="Carlito Bold"/>
                  <a:sym typeface="Carlito Bold"/>
                </a:rPr>
                <a:t>Provi</a:t>
              </a:r>
              <a:r>
                <a:rPr lang="en-US" b="true" sz="1999">
                  <a:solidFill>
                    <a:srgbClr val="4A7C59"/>
                  </a:solidFill>
                  <a:latin typeface="Carlito Bold"/>
                  <a:ea typeface="Carlito Bold"/>
                  <a:cs typeface="Carlito Bold"/>
                  <a:sym typeface="Carlito Bold"/>
                </a:rPr>
                <a:t>des early alerts to reduce nutrition-related risks.</a:t>
              </a:r>
            </a:p>
            <a:p>
              <a:pPr algn="l" marL="0" indent="0" lvl="0">
                <a:lnSpc>
                  <a:spcPts val="2799"/>
                </a:lnSpc>
              </a:pPr>
            </a:p>
          </p:txBody>
        </p:sp>
      </p:grpSp>
      <p:grpSp>
        <p:nvGrpSpPr>
          <p:cNvPr name="Group 18" id="18"/>
          <p:cNvGrpSpPr/>
          <p:nvPr/>
        </p:nvGrpSpPr>
        <p:grpSpPr>
          <a:xfrm rot="0">
            <a:off x="2279174" y="0"/>
            <a:ext cx="12543455" cy="1456049"/>
            <a:chOff x="0" y="0"/>
            <a:chExt cx="2860312" cy="332026"/>
          </a:xfrm>
        </p:grpSpPr>
        <p:sp>
          <p:nvSpPr>
            <p:cNvPr name="Freeform 19" id="19"/>
            <p:cNvSpPr/>
            <p:nvPr/>
          </p:nvSpPr>
          <p:spPr>
            <a:xfrm flipH="false" flipV="false" rot="0">
              <a:off x="0" y="0"/>
              <a:ext cx="2860312" cy="332026"/>
            </a:xfrm>
            <a:custGeom>
              <a:avLst/>
              <a:gdLst/>
              <a:ahLst/>
              <a:cxnLst/>
              <a:rect r="r" b="b" t="t" l="l"/>
              <a:pathLst>
                <a:path h="332026" w="2860312">
                  <a:moveTo>
                    <a:pt x="14196" y="0"/>
                  </a:moveTo>
                  <a:lnTo>
                    <a:pt x="2846116" y="0"/>
                  </a:lnTo>
                  <a:cubicBezTo>
                    <a:pt x="2853956" y="0"/>
                    <a:pt x="2860312" y="6356"/>
                    <a:pt x="2860312" y="14196"/>
                  </a:cubicBezTo>
                  <a:lnTo>
                    <a:pt x="2860312" y="317830"/>
                  </a:lnTo>
                  <a:cubicBezTo>
                    <a:pt x="2860312" y="325670"/>
                    <a:pt x="2853956" y="332026"/>
                    <a:pt x="2846116" y="332026"/>
                  </a:cubicBezTo>
                  <a:lnTo>
                    <a:pt x="14196" y="332026"/>
                  </a:lnTo>
                  <a:cubicBezTo>
                    <a:pt x="6356" y="332026"/>
                    <a:pt x="0" y="325670"/>
                    <a:pt x="0" y="317830"/>
                  </a:cubicBezTo>
                  <a:lnTo>
                    <a:pt x="0" y="14196"/>
                  </a:lnTo>
                  <a:cubicBezTo>
                    <a:pt x="0" y="6356"/>
                    <a:pt x="6356" y="0"/>
                    <a:pt x="14196" y="0"/>
                  </a:cubicBezTo>
                  <a:close/>
                </a:path>
              </a:pathLst>
            </a:custGeom>
            <a:blipFill>
              <a:blip r:embed="rId4"/>
              <a:stretch>
                <a:fillRect l="0" t="-6534" r="0" b="-6534"/>
              </a:stretch>
            </a:blipFill>
          </p:spPr>
        </p:sp>
      </p:grpSp>
      <p:sp>
        <p:nvSpPr>
          <p:cNvPr name="AutoShape 20" id="20"/>
          <p:cNvSpPr/>
          <p:nvPr/>
        </p:nvSpPr>
        <p:spPr>
          <a:xfrm flipV="true">
            <a:off x="297753" y="2660441"/>
            <a:ext cx="7773877" cy="9525"/>
          </a:xfrm>
          <a:prstGeom prst="line">
            <a:avLst/>
          </a:prstGeom>
          <a:ln cap="flat" w="19050">
            <a:solidFill>
              <a:srgbClr val="4A7C59"/>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SOIL TO SOUL</dc:description>
  <dc:identifier>DAG_zYpaPzc</dc:identifier>
  <dcterms:modified xsi:type="dcterms:W3CDTF">2011-08-01T06:04:30Z</dcterms:modified>
  <cp:revision>1</cp:revision>
  <dc:title>Presentation - SOIL TO SOUL</dc:title>
</cp:coreProperties>
</file>